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7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70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72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jpg"/><Relationship Id="rId4" Type="http://schemas.openxmlformats.org/officeDocument/2006/relationships/image" Target="../media/image7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jpg"/><Relationship Id="rId4" Type="http://schemas.openxmlformats.org/officeDocument/2006/relationships/image" Target="../media/image79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jpg"/><Relationship Id="rId4" Type="http://schemas.openxmlformats.org/officeDocument/2006/relationships/image" Target="../media/image8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277" y="6228785"/>
            <a:ext cx="4173854" cy="180593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dirty="0" sz="5250" spc="130"/>
              <a:t>Evgeny</a:t>
            </a:r>
            <a:r>
              <a:rPr dirty="0" sz="5250" spc="-195"/>
              <a:t> </a:t>
            </a:r>
            <a:r>
              <a:rPr dirty="0" sz="5250" spc="215"/>
              <a:t>Zorin </a:t>
            </a:r>
            <a:r>
              <a:rPr dirty="0" sz="5250" spc="-1380"/>
              <a:t> </a:t>
            </a:r>
            <a:r>
              <a:rPr dirty="0" sz="5250" spc="140"/>
              <a:t>29.08.2021</a:t>
            </a:r>
            <a:endParaRPr sz="52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950" spc="95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dirty="0" sz="2950" spc="6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dirty="0" sz="2950" spc="105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dirty="0" sz="2950" spc="3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dirty="0" sz="2950" spc="13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dirty="0" sz="2950" spc="25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dirty="0" sz="2950" spc="105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950" spc="1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25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dirty="0" sz="2950" spc="175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dirty="0" sz="2950" spc="17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dirty="0" sz="2950" spc="10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dirty="0" sz="2950" spc="10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950" spc="12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dirty="0" sz="295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55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dirty="0" sz="2950" spc="19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dirty="0" sz="2950" spc="95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dirty="0" sz="2950" spc="125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dirty="0" sz="2950" spc="19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950" spc="45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dirty="0" sz="2950" spc="125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950" spc="8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dirty="0" sz="2950" spc="1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dirty="0" sz="29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95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dirty="0" sz="2950" spc="165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dirty="0" sz="2950" spc="11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dirty="0" sz="2950" spc="-7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9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950" spc="10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dirty="0" sz="2950" spc="10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950" spc="10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dirty="0" sz="2950" spc="12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dirty="0" sz="2950" spc="17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950" spc="10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dirty="0" sz="2950" spc="114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dirty="0" sz="2950" spc="95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dirty="0" sz="295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65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9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1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9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0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dirty="0" sz="2950" spc="10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950" spc="10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dirty="0" sz="2950" spc="-7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2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dirty="0" sz="2950" spc="17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dirty="0" sz="2950" spc="1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dirty="0" sz="2950" spc="-16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dirty="0" sz="2950" spc="165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dirty="0" sz="2950" spc="1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dirty="0" sz="2950" spc="11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dirty="0" sz="2950" spc="19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950" spc="155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dirty="0" sz="2950" spc="13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dirty="0" sz="2950" spc="-16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dirty="0" sz="295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dirty="0" sz="2950" spc="165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dirty="0" sz="2950" spc="9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dirty="0" sz="2950" spc="11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dirty="0" sz="2950" spc="19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950" spc="155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dirty="0" sz="2950" spc="-7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-8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65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dirty="0" sz="2950" spc="-7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1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dirty="0" sz="2950" spc="14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950" spc="125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dirty="0" sz="2950" spc="95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dirty="0" sz="2950" spc="-8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dirty="0" sz="295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65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9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1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4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-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25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>
              <a:latin typeface="Microsoft Sans Serif"/>
              <a:cs typeface="Microsoft Sans Serif"/>
            </a:endParaRPr>
          </a:p>
          <a:p>
            <a:pPr algn="just" marL="12700" marR="958850">
              <a:lnSpc>
                <a:spcPct val="111800"/>
              </a:lnSpc>
              <a:spcBef>
                <a:spcPts val="1980"/>
              </a:spcBef>
            </a:pPr>
            <a:r>
              <a:rPr dirty="0" sz="2950" spc="-55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2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0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dirty="0" sz="2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0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dirty="0" sz="2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4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5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dirty="0" sz="2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6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dirty="0" sz="2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dirty="0" sz="2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65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2950" spc="-7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25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95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275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65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155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2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dirty="0" sz="2950" spc="-7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50" spc="85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dirty="0" u="heavy" sz="2950" spc="1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dirty="0" u="heavy" sz="2950" spc="-2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8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dirty="0" u="heavy" sz="2950" spc="-2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2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dirty="0" u="heavy" sz="2950" spc="-1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9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Wrangling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dirty="0" sz="2450" spc="110">
                <a:latin typeface="Microsoft Sans Serif"/>
                <a:cs typeface="Microsoft Sans Serif"/>
              </a:rPr>
              <a:t>Perform</a:t>
            </a:r>
            <a:r>
              <a:rPr dirty="0" sz="2450" spc="-85">
                <a:latin typeface="Microsoft Sans Serif"/>
                <a:cs typeface="Microsoft Sans Serif"/>
              </a:rPr>
              <a:t> </a:t>
            </a:r>
            <a:r>
              <a:rPr dirty="0" sz="2450" spc="135">
                <a:latin typeface="Microsoft Sans Serif"/>
                <a:cs typeface="Microsoft Sans Serif"/>
              </a:rPr>
              <a:t>exploratory</a:t>
            </a:r>
            <a:r>
              <a:rPr dirty="0" sz="2450" spc="-85">
                <a:latin typeface="Microsoft Sans Serif"/>
                <a:cs typeface="Microsoft Sans Serif"/>
              </a:rPr>
              <a:t> </a:t>
            </a:r>
            <a:r>
              <a:rPr dirty="0" sz="2450" spc="60">
                <a:latin typeface="Microsoft Sans Serif"/>
                <a:cs typeface="Microsoft Sans Serif"/>
              </a:rPr>
              <a:t>Data</a:t>
            </a:r>
            <a:r>
              <a:rPr dirty="0" sz="2450" spc="-85">
                <a:latin typeface="Microsoft Sans Serif"/>
                <a:cs typeface="Microsoft Sans Serif"/>
              </a:rPr>
              <a:t> </a:t>
            </a:r>
            <a:r>
              <a:rPr dirty="0" sz="2450" spc="75">
                <a:latin typeface="Microsoft Sans Serif"/>
                <a:cs typeface="Microsoft Sans Serif"/>
              </a:rPr>
              <a:t>Analysis </a:t>
            </a:r>
            <a:r>
              <a:rPr dirty="0" sz="2450" spc="-635">
                <a:latin typeface="Microsoft Sans Serif"/>
                <a:cs typeface="Microsoft Sans Serif"/>
              </a:rPr>
              <a:t> </a:t>
            </a:r>
            <a:r>
              <a:rPr dirty="0" sz="2450" spc="114">
                <a:latin typeface="Microsoft Sans Serif"/>
                <a:cs typeface="Microsoft Sans Serif"/>
              </a:rPr>
              <a:t>and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40">
                <a:latin typeface="Microsoft Sans Serif"/>
                <a:cs typeface="Microsoft Sans Serif"/>
              </a:rPr>
              <a:t>determine</a:t>
            </a:r>
            <a:r>
              <a:rPr dirty="0" sz="2450" spc="-70">
                <a:latin typeface="Microsoft Sans Serif"/>
                <a:cs typeface="Microsoft Sans Serif"/>
              </a:rPr>
              <a:t> </a:t>
            </a:r>
            <a:r>
              <a:rPr dirty="0" sz="2450" spc="90">
                <a:latin typeface="Microsoft Sans Serif"/>
                <a:cs typeface="Microsoft Sans Serif"/>
              </a:rPr>
              <a:t>Training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65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28930" marR="321310">
              <a:lnSpc>
                <a:spcPct val="112200"/>
              </a:lnSpc>
              <a:spcBef>
                <a:spcPts val="95"/>
              </a:spcBef>
            </a:pPr>
            <a:r>
              <a:rPr dirty="0" sz="2450" spc="105">
                <a:latin typeface="Microsoft Sans Serif"/>
                <a:cs typeface="Microsoft Sans Serif"/>
              </a:rPr>
              <a:t>Calculate</a:t>
            </a:r>
            <a:r>
              <a:rPr dirty="0" sz="2450" spc="-80">
                <a:latin typeface="Microsoft Sans Serif"/>
                <a:cs typeface="Microsoft Sans Serif"/>
              </a:rPr>
              <a:t> </a:t>
            </a:r>
            <a:r>
              <a:rPr dirty="0" sz="2450" spc="145">
                <a:latin typeface="Microsoft Sans Serif"/>
                <a:cs typeface="Microsoft Sans Serif"/>
              </a:rPr>
              <a:t>the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55">
                <a:latin typeface="Microsoft Sans Serif"/>
                <a:cs typeface="Microsoft Sans Serif"/>
              </a:rPr>
              <a:t>number</a:t>
            </a:r>
            <a:r>
              <a:rPr dirty="0" sz="2450" spc="-80">
                <a:latin typeface="Microsoft Sans Serif"/>
                <a:cs typeface="Microsoft Sans Serif"/>
              </a:rPr>
              <a:t> </a:t>
            </a:r>
            <a:r>
              <a:rPr dirty="0" sz="2450" spc="180">
                <a:latin typeface="Microsoft Sans Serif"/>
                <a:cs typeface="Microsoft Sans Serif"/>
              </a:rPr>
              <a:t>of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00">
                <a:latin typeface="Microsoft Sans Serif"/>
                <a:cs typeface="Microsoft Sans Serif"/>
              </a:rPr>
              <a:t>launches </a:t>
            </a:r>
            <a:r>
              <a:rPr dirty="0" sz="2450" spc="-635">
                <a:latin typeface="Microsoft Sans Serif"/>
                <a:cs typeface="Microsoft Sans Serif"/>
              </a:rPr>
              <a:t> </a:t>
            </a:r>
            <a:r>
              <a:rPr dirty="0" sz="2450" spc="145">
                <a:latin typeface="Microsoft Sans Serif"/>
                <a:cs typeface="Microsoft Sans Serif"/>
              </a:rPr>
              <a:t>on</a:t>
            </a:r>
            <a:r>
              <a:rPr dirty="0" sz="2450" spc="-70">
                <a:latin typeface="Microsoft Sans Serif"/>
                <a:cs typeface="Microsoft Sans Serif"/>
              </a:rPr>
              <a:t> </a:t>
            </a:r>
            <a:r>
              <a:rPr dirty="0" sz="2450" spc="105">
                <a:latin typeface="Microsoft Sans Serif"/>
                <a:cs typeface="Microsoft Sans Serif"/>
              </a:rPr>
              <a:t>each</a:t>
            </a:r>
            <a:r>
              <a:rPr dirty="0" sz="2450" spc="-65">
                <a:latin typeface="Microsoft Sans Serif"/>
                <a:cs typeface="Microsoft Sans Serif"/>
              </a:rPr>
              <a:t> </a:t>
            </a:r>
            <a:r>
              <a:rPr dirty="0" sz="2450" spc="10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algn="ctr" marL="12700" marR="5080">
              <a:lnSpc>
                <a:spcPct val="112200"/>
              </a:lnSpc>
              <a:spcBef>
                <a:spcPts val="2780"/>
              </a:spcBef>
            </a:pPr>
            <a:r>
              <a:rPr dirty="0" sz="2450" spc="105">
                <a:latin typeface="Microsoft Sans Serif"/>
                <a:cs typeface="Microsoft Sans Serif"/>
              </a:rPr>
              <a:t>Calculate</a:t>
            </a:r>
            <a:r>
              <a:rPr dirty="0" sz="2450" spc="-80">
                <a:latin typeface="Microsoft Sans Serif"/>
                <a:cs typeface="Microsoft Sans Serif"/>
              </a:rPr>
              <a:t> </a:t>
            </a:r>
            <a:r>
              <a:rPr dirty="0" sz="2450" spc="145">
                <a:latin typeface="Microsoft Sans Serif"/>
                <a:cs typeface="Microsoft Sans Serif"/>
              </a:rPr>
              <a:t>the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55">
                <a:latin typeface="Microsoft Sans Serif"/>
                <a:cs typeface="Microsoft Sans Serif"/>
              </a:rPr>
              <a:t>number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14">
                <a:latin typeface="Microsoft Sans Serif"/>
                <a:cs typeface="Microsoft Sans Serif"/>
              </a:rPr>
              <a:t>and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45">
                <a:latin typeface="Microsoft Sans Serif"/>
                <a:cs typeface="Microsoft Sans Serif"/>
              </a:rPr>
              <a:t>occurrence </a:t>
            </a:r>
            <a:r>
              <a:rPr dirty="0" sz="2450" spc="-640">
                <a:latin typeface="Microsoft Sans Serif"/>
                <a:cs typeface="Microsoft Sans Serif"/>
              </a:rPr>
              <a:t> </a:t>
            </a:r>
            <a:r>
              <a:rPr dirty="0" sz="2450" spc="180">
                <a:latin typeface="Microsoft Sans Serif"/>
                <a:cs typeface="Microsoft Sans Serif"/>
              </a:rPr>
              <a:t>of</a:t>
            </a:r>
            <a:r>
              <a:rPr dirty="0" sz="2450" spc="-70">
                <a:latin typeface="Microsoft Sans Serif"/>
                <a:cs typeface="Microsoft Sans Serif"/>
              </a:rPr>
              <a:t> </a:t>
            </a:r>
            <a:r>
              <a:rPr dirty="0" sz="2450" spc="105">
                <a:latin typeface="Microsoft Sans Serif"/>
                <a:cs typeface="Microsoft Sans Serif"/>
              </a:rPr>
              <a:t>each</a:t>
            </a:r>
            <a:r>
              <a:rPr dirty="0" sz="2450" spc="-65">
                <a:latin typeface="Microsoft Sans Serif"/>
                <a:cs typeface="Microsoft Sans Serif"/>
              </a:rPr>
              <a:t> </a:t>
            </a:r>
            <a:r>
              <a:rPr dirty="0" sz="2450" spc="17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dirty="0" sz="2450" spc="105">
                <a:latin typeface="Microsoft Sans Serif"/>
                <a:cs typeface="Microsoft Sans Serif"/>
              </a:rPr>
              <a:t>Calculate</a:t>
            </a:r>
            <a:r>
              <a:rPr dirty="0" sz="2450" spc="-80">
                <a:latin typeface="Microsoft Sans Serif"/>
                <a:cs typeface="Microsoft Sans Serif"/>
              </a:rPr>
              <a:t> </a:t>
            </a:r>
            <a:r>
              <a:rPr dirty="0" sz="2450" spc="145">
                <a:latin typeface="Microsoft Sans Serif"/>
                <a:cs typeface="Microsoft Sans Serif"/>
              </a:rPr>
              <a:t>the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55">
                <a:latin typeface="Microsoft Sans Serif"/>
                <a:cs typeface="Microsoft Sans Serif"/>
              </a:rPr>
              <a:t>number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14">
                <a:latin typeface="Microsoft Sans Serif"/>
                <a:cs typeface="Microsoft Sans Serif"/>
              </a:rPr>
              <a:t>and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45">
                <a:latin typeface="Microsoft Sans Serif"/>
                <a:cs typeface="Microsoft Sans Serif"/>
              </a:rPr>
              <a:t>occurrence </a:t>
            </a:r>
            <a:r>
              <a:rPr dirty="0" sz="2450" spc="-640">
                <a:latin typeface="Microsoft Sans Serif"/>
                <a:cs typeface="Microsoft Sans Serif"/>
              </a:rPr>
              <a:t> </a:t>
            </a:r>
            <a:r>
              <a:rPr dirty="0" sz="2450" spc="180">
                <a:latin typeface="Microsoft Sans Serif"/>
                <a:cs typeface="Microsoft Sans Serif"/>
              </a:rPr>
              <a:t>of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05">
                <a:latin typeface="Microsoft Sans Serif"/>
                <a:cs typeface="Microsoft Sans Serif"/>
              </a:rPr>
              <a:t>mission</a:t>
            </a:r>
            <a:r>
              <a:rPr dirty="0" sz="2450" spc="-70">
                <a:latin typeface="Microsoft Sans Serif"/>
                <a:cs typeface="Microsoft Sans Serif"/>
              </a:rPr>
              <a:t> </a:t>
            </a:r>
            <a:r>
              <a:rPr dirty="0" sz="2450" spc="165">
                <a:latin typeface="Microsoft Sans Serif"/>
                <a:cs typeface="Microsoft Sans Serif"/>
              </a:rPr>
              <a:t>outcome</a:t>
            </a:r>
            <a:r>
              <a:rPr dirty="0" sz="2450" spc="-70">
                <a:latin typeface="Microsoft Sans Serif"/>
                <a:cs typeface="Microsoft Sans Serif"/>
              </a:rPr>
              <a:t> </a:t>
            </a:r>
            <a:r>
              <a:rPr dirty="0" sz="2450" spc="145">
                <a:latin typeface="Microsoft Sans Serif"/>
                <a:cs typeface="Microsoft Sans Serif"/>
              </a:rPr>
              <a:t>per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70">
                <a:latin typeface="Microsoft Sans Serif"/>
                <a:cs typeface="Microsoft Sans Serif"/>
              </a:rPr>
              <a:t>orbit</a:t>
            </a:r>
            <a:r>
              <a:rPr dirty="0" sz="2450" spc="-70">
                <a:latin typeface="Microsoft Sans Serif"/>
                <a:cs typeface="Microsoft Sans Serif"/>
              </a:rPr>
              <a:t> </a:t>
            </a:r>
            <a:r>
              <a:rPr dirty="0" sz="2450" spc="16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2200"/>
              </a:lnSpc>
              <a:spcBef>
                <a:spcPts val="95"/>
              </a:spcBef>
            </a:pPr>
            <a:r>
              <a:rPr dirty="0" sz="2450" spc="95">
                <a:latin typeface="Microsoft Sans Serif"/>
                <a:cs typeface="Microsoft Sans Serif"/>
              </a:rPr>
              <a:t>Create</a:t>
            </a:r>
            <a:r>
              <a:rPr dirty="0" sz="2450" spc="-80">
                <a:latin typeface="Microsoft Sans Serif"/>
                <a:cs typeface="Microsoft Sans Serif"/>
              </a:rPr>
              <a:t> </a:t>
            </a:r>
            <a:r>
              <a:rPr dirty="0" sz="2450" spc="10">
                <a:latin typeface="Microsoft Sans Serif"/>
                <a:cs typeface="Microsoft Sans Serif"/>
              </a:rPr>
              <a:t>a</a:t>
            </a:r>
            <a:r>
              <a:rPr dirty="0" sz="2450" spc="-80">
                <a:latin typeface="Microsoft Sans Serif"/>
                <a:cs typeface="Microsoft Sans Serif"/>
              </a:rPr>
              <a:t> </a:t>
            </a:r>
            <a:r>
              <a:rPr dirty="0" sz="2450" spc="130">
                <a:latin typeface="Microsoft Sans Serif"/>
                <a:cs typeface="Microsoft Sans Serif"/>
              </a:rPr>
              <a:t>landing</a:t>
            </a:r>
            <a:r>
              <a:rPr dirty="0" sz="2450" spc="-75">
                <a:latin typeface="Microsoft Sans Serif"/>
                <a:cs typeface="Microsoft Sans Serif"/>
              </a:rPr>
              <a:t> </a:t>
            </a:r>
            <a:r>
              <a:rPr dirty="0" sz="2450" spc="165">
                <a:latin typeface="Microsoft Sans Serif"/>
                <a:cs typeface="Microsoft Sans Serif"/>
              </a:rPr>
              <a:t>outcome</a:t>
            </a:r>
            <a:r>
              <a:rPr dirty="0" sz="2450" spc="-80">
                <a:latin typeface="Microsoft Sans Serif"/>
                <a:cs typeface="Microsoft Sans Serif"/>
              </a:rPr>
              <a:t> </a:t>
            </a:r>
            <a:r>
              <a:rPr dirty="0" sz="2450" spc="100">
                <a:latin typeface="Microsoft Sans Serif"/>
                <a:cs typeface="Microsoft Sans Serif"/>
              </a:rPr>
              <a:t>label </a:t>
            </a:r>
            <a:r>
              <a:rPr dirty="0" sz="2450" spc="-635">
                <a:latin typeface="Microsoft Sans Serif"/>
                <a:cs typeface="Microsoft Sans Serif"/>
              </a:rPr>
              <a:t> </a:t>
            </a:r>
            <a:r>
              <a:rPr dirty="0" sz="2450" spc="180">
                <a:latin typeface="Microsoft Sans Serif"/>
                <a:cs typeface="Microsoft Sans Serif"/>
              </a:rPr>
              <a:t>from</a:t>
            </a:r>
            <a:r>
              <a:rPr dirty="0" sz="2450" spc="-70">
                <a:latin typeface="Microsoft Sans Serif"/>
                <a:cs typeface="Microsoft Sans Serif"/>
              </a:rPr>
              <a:t> </a:t>
            </a:r>
            <a:r>
              <a:rPr dirty="0" sz="2450" spc="160">
                <a:latin typeface="Microsoft Sans Serif"/>
                <a:cs typeface="Microsoft Sans Serif"/>
              </a:rPr>
              <a:t>Outcome</a:t>
            </a:r>
            <a:r>
              <a:rPr dirty="0" sz="2450" spc="-70">
                <a:latin typeface="Microsoft Sans Serif"/>
                <a:cs typeface="Microsoft Sans Serif"/>
              </a:rPr>
              <a:t> </a:t>
            </a:r>
            <a:r>
              <a:rPr dirty="0" sz="2450" spc="16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algn="ctr" marL="963930" marR="956310">
              <a:lnSpc>
                <a:spcPct val="112200"/>
              </a:lnSpc>
              <a:spcBef>
                <a:spcPts val="2780"/>
              </a:spcBef>
            </a:pPr>
            <a:r>
              <a:rPr dirty="0" sz="2450" spc="130">
                <a:latin typeface="Microsoft Sans Serif"/>
                <a:cs typeface="Microsoft Sans Serif"/>
              </a:rPr>
              <a:t>Exporting</a:t>
            </a:r>
            <a:r>
              <a:rPr dirty="0" sz="2450" spc="-100">
                <a:latin typeface="Microsoft Sans Serif"/>
                <a:cs typeface="Microsoft Sans Serif"/>
              </a:rPr>
              <a:t> </a:t>
            </a:r>
            <a:r>
              <a:rPr dirty="0" sz="2450" spc="145">
                <a:latin typeface="Microsoft Sans Serif"/>
                <a:cs typeface="Microsoft Sans Serif"/>
              </a:rPr>
              <a:t>the</a:t>
            </a:r>
            <a:r>
              <a:rPr dirty="0" sz="2450" spc="-95">
                <a:latin typeface="Microsoft Sans Serif"/>
                <a:cs typeface="Microsoft Sans Serif"/>
              </a:rPr>
              <a:t> </a:t>
            </a:r>
            <a:r>
              <a:rPr dirty="0" sz="2450" spc="110">
                <a:latin typeface="Microsoft Sans Serif"/>
                <a:cs typeface="Microsoft Sans Serif"/>
              </a:rPr>
              <a:t>data </a:t>
            </a:r>
            <a:r>
              <a:rPr dirty="0" sz="2450" spc="-635">
                <a:latin typeface="Microsoft Sans Serif"/>
                <a:cs typeface="Microsoft Sans Serif"/>
              </a:rPr>
              <a:t> </a:t>
            </a:r>
            <a:r>
              <a:rPr dirty="0" sz="2450" spc="190">
                <a:latin typeface="Microsoft Sans Serif"/>
                <a:cs typeface="Microsoft Sans Serif"/>
              </a:rPr>
              <a:t>to</a:t>
            </a:r>
            <a:r>
              <a:rPr dirty="0" sz="2450" spc="-70">
                <a:latin typeface="Microsoft Sans Serif"/>
                <a:cs typeface="Microsoft Sans Serif"/>
              </a:rPr>
              <a:t> </a:t>
            </a:r>
            <a:r>
              <a:rPr dirty="0" sz="2450" spc="-5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150"/>
              <a:t>Charts</a:t>
            </a:r>
            <a:r>
              <a:rPr dirty="0" sz="4050" spc="-140"/>
              <a:t> </a:t>
            </a:r>
            <a:r>
              <a:rPr dirty="0" sz="4050" spc="175"/>
              <a:t>were</a:t>
            </a:r>
            <a:r>
              <a:rPr dirty="0" sz="4050" spc="-135"/>
              <a:t> </a:t>
            </a:r>
            <a:r>
              <a:rPr dirty="0" sz="4050" spc="24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dirty="0" sz="3600" spc="105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45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2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25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05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45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2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5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3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dirty="0" sz="3600" spc="-9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2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dirty="0" sz="36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dirty="0" sz="3600" spc="5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dirty="0" sz="3600" spc="18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dirty="0" sz="3600" spc="-1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dirty="0" sz="3600" spc="2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dirty="0" sz="3600" spc="55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dirty="0" sz="3600" spc="-2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dirty="0" sz="3600" spc="105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dirty="0" sz="3600" spc="145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dirty="0" sz="3600" spc="2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dirty="0" sz="3600" spc="18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dirty="0" sz="3600" spc="-1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3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25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8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5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25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45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dirty="0" sz="3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45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5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45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6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2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dirty="0" sz="3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6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45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dirty="0" sz="3600" spc="-9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35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8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45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9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2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3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4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dirty="0" sz="3600" spc="-25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2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2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6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25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05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22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5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600" spc="-9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dirty="0" sz="3600" spc="145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dirty="0" sz="3600" spc="15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dirty="0" sz="3600" spc="114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dirty="0" sz="3600" spc="16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3600" spc="-6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3600" spc="9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dirty="0" sz="36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5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dirty="0" sz="3600" spc="5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2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4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25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2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0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95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7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dirty="0" sz="3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3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dirty="0" sz="3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2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algn="ctr" marL="137160">
              <a:lnSpc>
                <a:spcPct val="100000"/>
              </a:lnSpc>
              <a:spcBef>
                <a:spcPts val="5"/>
              </a:spcBef>
            </a:pPr>
            <a:r>
              <a:rPr dirty="0" u="heavy" sz="2950" spc="1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dirty="0" u="heavy" sz="29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8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dirty="0" u="heavy" sz="29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1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dirty="0" u="heavy" sz="29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6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dirty="0" u="heavy" sz="2950" spc="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2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dirty="0" u="heavy" sz="29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5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Visualization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wrap="square" lIns="0" tIns="236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dirty="0" sz="28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5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dirty="0" sz="28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05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5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5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3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5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85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5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229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25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14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2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6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5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dirty="0" sz="2500" spc="-6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65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1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2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2500" spc="-6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dirty="0" sz="2500" spc="25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3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1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dirty="0" sz="2500" spc="-6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algn="ctr" marL="160020">
              <a:lnSpc>
                <a:spcPct val="100000"/>
              </a:lnSpc>
            </a:pPr>
            <a:r>
              <a:rPr dirty="0" u="heavy" sz="2950" spc="1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8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dirty="0" u="heavy" sz="2950" spc="-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1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dirty="0" u="heavy" sz="2950" spc="-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6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2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SQL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95"/>
              <a:t>Markers</a:t>
            </a:r>
            <a:r>
              <a:rPr dirty="0" sz="3300" spc="-110"/>
              <a:t> </a:t>
            </a:r>
            <a:r>
              <a:rPr dirty="0" sz="3300" spc="225"/>
              <a:t>of</a:t>
            </a:r>
            <a:r>
              <a:rPr dirty="0" sz="3300" spc="-105"/>
              <a:t> </a:t>
            </a:r>
            <a:r>
              <a:rPr dirty="0" sz="3300" spc="90"/>
              <a:t>all</a:t>
            </a:r>
            <a:r>
              <a:rPr dirty="0" sz="3300" spc="-110"/>
              <a:t> </a:t>
            </a:r>
            <a:r>
              <a:rPr dirty="0" sz="3300" spc="114"/>
              <a:t>Launch</a:t>
            </a:r>
            <a:r>
              <a:rPr dirty="0" sz="3300" spc="-105"/>
              <a:t> </a:t>
            </a:r>
            <a:r>
              <a:rPr dirty="0" sz="3300" spc="75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dirty="0" sz="2900" spc="145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7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8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3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7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dirty="0" sz="2900" spc="-7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4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4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4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dirty="0" sz="2900" spc="145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7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8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dirty="0" sz="2900" spc="-7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900" spc="145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dirty="0" sz="2900" spc="114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dirty="0" sz="2900" spc="19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dirty="0" sz="2900" spc="125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dirty="0" sz="2900" spc="12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dirty="0" sz="2900" spc="135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dirty="0" sz="2900" spc="19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900" spc="8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900" spc="-7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7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dirty="0" sz="3300" spc="15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dirty="0" sz="3300" spc="-10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95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225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8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300" spc="-10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45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75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95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dirty="0" sz="3300" spc="-10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2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14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9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dirty="0" sz="2900" spc="145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35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8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7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35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15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85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9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900" spc="-7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6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7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dirty="0" sz="3300" spc="95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7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-1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14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0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dirty="0" sz="33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235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4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dirty="0" sz="33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45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dirty="0" sz="2900" spc="145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35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35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9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35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9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4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35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dirty="0" sz="2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5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dirty="0" sz="2900" spc="-7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7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dirty="0" sz="2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algn="ctr" marL="223520">
              <a:lnSpc>
                <a:spcPct val="100000"/>
              </a:lnSpc>
              <a:spcBef>
                <a:spcPts val="5"/>
              </a:spcBef>
            </a:pPr>
            <a:r>
              <a:rPr dirty="0" u="heavy" sz="2950" spc="1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dirty="0" u="heavy" sz="2950" spc="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8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dirty="0" u="heavy" sz="2950" spc="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0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Interactive</a:t>
            </a:r>
            <a:r>
              <a:rPr dirty="0" u="heavy" sz="2950" spc="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2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</a:t>
            </a:r>
            <a:r>
              <a:rPr dirty="0" u="heavy" sz="2950" spc="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9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Analytics</a:t>
            </a:r>
            <a:r>
              <a:rPr dirty="0" u="heavy" sz="2950" spc="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6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dirty="0" u="heavy" sz="2950" spc="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6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Folium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135"/>
              <a:t>Launch</a:t>
            </a:r>
            <a:r>
              <a:rPr dirty="0" sz="3500" spc="-114"/>
              <a:t> </a:t>
            </a:r>
            <a:r>
              <a:rPr dirty="0" sz="3500" spc="95"/>
              <a:t>Sites</a:t>
            </a:r>
            <a:r>
              <a:rPr dirty="0" sz="3500" spc="-110"/>
              <a:t> </a:t>
            </a:r>
            <a:r>
              <a:rPr dirty="0" sz="3500" spc="200"/>
              <a:t>Dropdown</a:t>
            </a:r>
            <a:r>
              <a:rPr dirty="0" sz="3500" spc="-110"/>
              <a:t> </a:t>
            </a:r>
            <a:r>
              <a:rPr dirty="0" sz="3500" spc="105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dirty="0" sz="3100" spc="15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85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95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204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7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dirty="0" sz="3500" spc="15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7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8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95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14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14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dirty="0" sz="350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45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85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dirty="0" sz="3100" spc="15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25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204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95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5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100" spc="-8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3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3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65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55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1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dirty="0" sz="3100" spc="11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100" spc="11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7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4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dirty="0" sz="3500" spc="135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dirty="0" sz="350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25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dirty="0" sz="350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75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dirty="0" sz="350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45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dirty="0" sz="350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65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dirty="0" sz="3100" spc="15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204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2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85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dirty="0" sz="3500" spc="16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7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25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dirty="0" sz="350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75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45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dirty="0" sz="350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75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95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dirty="0" sz="350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45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215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dirty="0" sz="350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20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25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dirty="0" sz="3500" spc="125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dirty="0" sz="3500" spc="125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dirty="0" sz="350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35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dirty="0" sz="35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8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dirty="0" sz="3100" spc="15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1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dirty="0" sz="31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204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1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1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25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dirty="0" sz="31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4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2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1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1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55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algn="ctr" marL="180975">
              <a:lnSpc>
                <a:spcPct val="100000"/>
              </a:lnSpc>
            </a:pPr>
            <a:r>
              <a:rPr dirty="0" u="heavy" sz="2950" spc="1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8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SpaceX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Dash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5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App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35">
                <a:latin typeface="Microsoft Sans Serif"/>
                <a:cs typeface="Microsoft Sans Serif"/>
              </a:rPr>
              <a:t>Creating </a:t>
            </a:r>
            <a:r>
              <a:rPr dirty="0" sz="2600" spc="15">
                <a:latin typeface="Microsoft Sans Serif"/>
                <a:cs typeface="Microsoft Sans Serif"/>
              </a:rPr>
              <a:t>a </a:t>
            </a:r>
            <a:r>
              <a:rPr dirty="0" sz="2600" spc="100">
                <a:latin typeface="Microsoft Sans Serif"/>
                <a:cs typeface="Microsoft Sans Serif"/>
              </a:rPr>
              <a:t>NumPy </a:t>
            </a:r>
            <a:r>
              <a:rPr dirty="0" sz="2600" spc="105">
                <a:latin typeface="Microsoft Sans Serif"/>
                <a:cs typeface="Microsoft Sans Serif"/>
              </a:rPr>
              <a:t> </a:t>
            </a:r>
            <a:r>
              <a:rPr dirty="0" sz="2600" spc="95">
                <a:latin typeface="Microsoft Sans Serif"/>
                <a:cs typeface="Microsoft Sans Serif"/>
              </a:rPr>
              <a:t>array</a:t>
            </a:r>
            <a:r>
              <a:rPr dirty="0" sz="2600" spc="-85">
                <a:latin typeface="Microsoft Sans Serif"/>
                <a:cs typeface="Microsoft Sans Serif"/>
              </a:rPr>
              <a:t> </a:t>
            </a:r>
            <a:r>
              <a:rPr dirty="0" sz="2600" spc="200">
                <a:latin typeface="Microsoft Sans Serif"/>
                <a:cs typeface="Microsoft Sans Serif"/>
              </a:rPr>
              <a:t>from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75">
                <a:latin typeface="Microsoft Sans Serif"/>
                <a:cs typeface="Microsoft Sans Serif"/>
              </a:rPr>
              <a:t>column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10">
                <a:latin typeface="Microsoft Sans Serif"/>
                <a:cs typeface="Microsoft Sans Serif"/>
              </a:rPr>
              <a:t>“Class”</a:t>
            </a:r>
            <a:r>
              <a:rPr dirty="0" sz="2600" spc="-70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in</a:t>
            </a:r>
            <a:r>
              <a:rPr dirty="0" sz="2600" spc="-70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20">
                <a:latin typeface="Microsoft Sans Serif"/>
                <a:cs typeface="Microsoft Sans Serif"/>
              </a:rPr>
              <a:t>Standardizing </a:t>
            </a:r>
            <a:r>
              <a:rPr dirty="0" sz="2600" spc="160">
                <a:latin typeface="Microsoft Sans Serif"/>
                <a:cs typeface="Microsoft Sans Serif"/>
              </a:rPr>
              <a:t>the </a:t>
            </a:r>
            <a:r>
              <a:rPr dirty="0" sz="2600" spc="165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 </a:t>
            </a:r>
            <a:r>
              <a:rPr dirty="0" sz="2600" spc="200">
                <a:latin typeface="Microsoft Sans Serif"/>
                <a:cs typeface="Microsoft Sans Serif"/>
              </a:rPr>
              <a:t>with </a:t>
            </a:r>
            <a:r>
              <a:rPr dirty="0" sz="2600" spc="204">
                <a:latin typeface="Microsoft Sans Serif"/>
                <a:cs typeface="Microsoft Sans Serif"/>
              </a:rPr>
              <a:t> </a:t>
            </a:r>
            <a:r>
              <a:rPr dirty="0" sz="2600" spc="95">
                <a:latin typeface="Microsoft Sans Serif"/>
                <a:cs typeface="Microsoft Sans Serif"/>
              </a:rPr>
              <a:t>StandardScaler,</a:t>
            </a:r>
            <a:r>
              <a:rPr dirty="0" sz="2600" spc="-13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then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Verdana"/>
                <a:cs typeface="Verdana"/>
              </a:rPr>
              <a:t>f</a:t>
            </a:r>
            <a:r>
              <a:rPr dirty="0" sz="2600" spc="160">
                <a:latin typeface="Microsoft Sans Serif"/>
                <a:cs typeface="Microsoft Sans Serif"/>
              </a:rPr>
              <a:t>itting </a:t>
            </a:r>
            <a:r>
              <a:rPr dirty="0" sz="2600" spc="130">
                <a:latin typeface="Microsoft Sans Serif"/>
                <a:cs typeface="Microsoft Sans Serif"/>
              </a:rPr>
              <a:t>and </a:t>
            </a:r>
            <a:r>
              <a:rPr dirty="0" sz="2600" spc="135">
                <a:latin typeface="Microsoft Sans Serif"/>
                <a:cs typeface="Microsoft Sans Serif"/>
              </a:rPr>
              <a:t> </a:t>
            </a:r>
            <a:r>
              <a:rPr dirty="0" sz="2600" spc="155">
                <a:latin typeface="Microsoft Sans Serif"/>
                <a:cs typeface="Microsoft Sans Serif"/>
              </a:rPr>
              <a:t>transforming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85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55">
                <a:latin typeface="Microsoft Sans Serif"/>
                <a:cs typeface="Microsoft Sans Serif"/>
              </a:rPr>
              <a:t>Splitting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70">
                <a:latin typeface="Microsoft Sans Serif"/>
                <a:cs typeface="Microsoft Sans Serif"/>
              </a:rPr>
              <a:t>into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50">
                <a:latin typeface="Microsoft Sans Serif"/>
                <a:cs typeface="Microsoft Sans Serif"/>
              </a:rPr>
              <a:t>training </a:t>
            </a:r>
            <a:r>
              <a:rPr dirty="0" sz="2600" spc="130">
                <a:latin typeface="Microsoft Sans Serif"/>
                <a:cs typeface="Microsoft Sans Serif"/>
              </a:rPr>
              <a:t>and </a:t>
            </a:r>
            <a:r>
              <a:rPr dirty="0" sz="2600" spc="155">
                <a:latin typeface="Microsoft Sans Serif"/>
                <a:cs typeface="Microsoft Sans Serif"/>
              </a:rPr>
              <a:t>testing </a:t>
            </a:r>
            <a:r>
              <a:rPr dirty="0" sz="2600" spc="160">
                <a:latin typeface="Microsoft Sans Serif"/>
                <a:cs typeface="Microsoft Sans Serif"/>
              </a:rPr>
              <a:t> </a:t>
            </a:r>
            <a:r>
              <a:rPr dirty="0" sz="2600" spc="85">
                <a:latin typeface="Microsoft Sans Serif"/>
                <a:cs typeface="Microsoft Sans Serif"/>
              </a:rPr>
              <a:t>sets </a:t>
            </a:r>
            <a:r>
              <a:rPr dirty="0" sz="2600" spc="200">
                <a:latin typeface="Microsoft Sans Serif"/>
                <a:cs typeface="Microsoft Sans Serif"/>
              </a:rPr>
              <a:t>with </a:t>
            </a:r>
            <a:r>
              <a:rPr dirty="0" sz="2600" spc="204">
                <a:latin typeface="Microsoft Sans Serif"/>
                <a:cs typeface="Microsoft Sans Serif"/>
              </a:rPr>
              <a:t> </a:t>
            </a:r>
            <a:r>
              <a:rPr dirty="0" sz="2600" spc="80">
                <a:latin typeface="Microsoft Sans Serif"/>
                <a:cs typeface="Microsoft Sans Serif"/>
              </a:rPr>
              <a:t>train_test_split </a:t>
            </a:r>
            <a:r>
              <a:rPr dirty="0" sz="2600" spc="85">
                <a:latin typeface="Microsoft Sans Serif"/>
                <a:cs typeface="Microsoft Sans Serif"/>
              </a:rPr>
              <a:t> </a:t>
            </a:r>
            <a:r>
              <a:rPr dirty="0" sz="2600" spc="18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11000"/>
              </a:lnSpc>
              <a:spcBef>
                <a:spcPts val="90"/>
              </a:spcBef>
            </a:pPr>
            <a:r>
              <a:rPr dirty="0" sz="2600" spc="135">
                <a:latin typeface="Microsoft Sans Serif"/>
                <a:cs typeface="Microsoft Sans Serif"/>
              </a:rPr>
              <a:t>Creating </a:t>
            </a:r>
            <a:r>
              <a:rPr dirty="0" sz="2600" spc="15">
                <a:latin typeface="Microsoft Sans Serif"/>
                <a:cs typeface="Microsoft Sans Serif"/>
              </a:rPr>
              <a:t>a 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100">
                <a:latin typeface="Microsoft Sans Serif"/>
                <a:cs typeface="Microsoft Sans Serif"/>
              </a:rPr>
              <a:t>GridSearchCV</a:t>
            </a:r>
            <a:r>
              <a:rPr dirty="0" sz="2600" spc="-114">
                <a:latin typeface="Microsoft Sans Serif"/>
                <a:cs typeface="Microsoft Sans Serif"/>
              </a:rPr>
              <a:t> </a:t>
            </a:r>
            <a:r>
              <a:rPr dirty="0" sz="2600" spc="175">
                <a:latin typeface="Microsoft Sans Serif"/>
                <a:cs typeface="Microsoft Sans Serif"/>
              </a:rPr>
              <a:t>object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200">
                <a:latin typeface="Microsoft Sans Serif"/>
                <a:cs typeface="Microsoft Sans Serif"/>
              </a:rPr>
              <a:t>with</a:t>
            </a:r>
            <a:r>
              <a:rPr dirty="0" sz="2600" spc="-65">
                <a:latin typeface="Microsoft Sans Serif"/>
                <a:cs typeface="Microsoft Sans Serif"/>
              </a:rPr>
              <a:t> </a:t>
            </a:r>
            <a:r>
              <a:rPr dirty="0" sz="2600" spc="190">
                <a:latin typeface="Microsoft Sans Serif"/>
                <a:cs typeface="Microsoft Sans Serif"/>
              </a:rPr>
              <a:t>c</a:t>
            </a:r>
            <a:r>
              <a:rPr dirty="0" sz="2600" spc="165">
                <a:latin typeface="Microsoft Sans Serif"/>
                <a:cs typeface="Microsoft Sans Serif"/>
              </a:rPr>
              <a:t>v</a:t>
            </a:r>
            <a:r>
              <a:rPr dirty="0" sz="2600" spc="-65">
                <a:latin typeface="Microsoft Sans Serif"/>
                <a:cs typeface="Microsoft Sans Serif"/>
              </a:rPr>
              <a:t> </a:t>
            </a:r>
            <a:r>
              <a:rPr dirty="0" sz="2600" spc="-165">
                <a:latin typeface="Microsoft Sans Serif"/>
                <a:cs typeface="Microsoft Sans Serif"/>
              </a:rPr>
              <a:t>=</a:t>
            </a:r>
            <a:r>
              <a:rPr dirty="0" sz="2600" spc="-65">
                <a:latin typeface="Microsoft Sans Serif"/>
                <a:cs typeface="Microsoft Sans Serif"/>
              </a:rPr>
              <a:t> </a:t>
            </a:r>
            <a:r>
              <a:rPr dirty="0" sz="2600" spc="30">
                <a:latin typeface="Microsoft Sans Serif"/>
                <a:cs typeface="Microsoft Sans Serif"/>
              </a:rPr>
              <a:t>10</a:t>
            </a:r>
            <a:r>
              <a:rPr dirty="0" sz="2600" spc="-65">
                <a:latin typeface="Microsoft Sans Serif"/>
                <a:cs typeface="Microsoft Sans Serif"/>
              </a:rPr>
              <a:t> </a:t>
            </a:r>
            <a:r>
              <a:rPr dirty="0" sz="2600" spc="204">
                <a:latin typeface="Microsoft Sans Serif"/>
                <a:cs typeface="Microsoft Sans Serif"/>
              </a:rPr>
              <a:t>to</a:t>
            </a:r>
            <a:r>
              <a:rPr dirty="0" sz="2600" spc="-65">
                <a:latin typeface="Microsoft Sans Serif"/>
                <a:cs typeface="Microsoft Sans Serif"/>
              </a:rPr>
              <a:t> </a:t>
            </a:r>
            <a:r>
              <a:rPr dirty="0" sz="2600" spc="5">
                <a:latin typeface="Verdana"/>
                <a:cs typeface="Verdana"/>
              </a:rPr>
              <a:t>f</a:t>
            </a:r>
            <a:r>
              <a:rPr dirty="0" sz="2600" spc="140">
                <a:latin typeface="Microsoft Sans Serif"/>
                <a:cs typeface="Microsoft Sans Serif"/>
              </a:rPr>
              <a:t>ind 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best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5730" marR="118110">
              <a:lnSpc>
                <a:spcPct val="111000"/>
              </a:lnSpc>
              <a:spcBef>
                <a:spcPts val="90"/>
              </a:spcBef>
            </a:pPr>
            <a:r>
              <a:rPr dirty="0" sz="2600" spc="165">
                <a:latin typeface="Microsoft Sans Serif"/>
                <a:cs typeface="Microsoft Sans Serif"/>
              </a:rPr>
              <a:t>Applying </a:t>
            </a:r>
            <a:r>
              <a:rPr dirty="0" sz="2600" spc="170">
                <a:latin typeface="Microsoft Sans Serif"/>
                <a:cs typeface="Microsoft Sans Serif"/>
              </a:rPr>
              <a:t> </a:t>
            </a:r>
            <a:r>
              <a:rPr dirty="0" sz="2600" spc="100">
                <a:latin typeface="Microsoft Sans Serif"/>
                <a:cs typeface="Microsoft Sans Serif"/>
              </a:rPr>
              <a:t>GridSearchCV </a:t>
            </a:r>
            <a:r>
              <a:rPr dirty="0" sz="2600" spc="10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on</a:t>
            </a:r>
            <a:r>
              <a:rPr dirty="0" sz="2600" spc="-95">
                <a:latin typeface="Microsoft Sans Serif"/>
                <a:cs typeface="Microsoft Sans Serif"/>
              </a:rPr>
              <a:t> </a:t>
            </a:r>
            <a:r>
              <a:rPr dirty="0" sz="2600" spc="70">
                <a:latin typeface="Microsoft Sans Serif"/>
                <a:cs typeface="Microsoft Sans Serif"/>
              </a:rPr>
              <a:t>LogReg,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4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algn="ctr" marL="12700" marR="5080">
              <a:lnSpc>
                <a:spcPct val="111000"/>
              </a:lnSpc>
            </a:pPr>
            <a:r>
              <a:rPr dirty="0" sz="2600" spc="105">
                <a:latin typeface="Microsoft Sans Serif"/>
                <a:cs typeface="Microsoft Sans Serif"/>
              </a:rPr>
              <a:t>Decision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40">
                <a:latin typeface="Microsoft Sans Serif"/>
                <a:cs typeface="Microsoft Sans Serif"/>
              </a:rPr>
              <a:t>Tree,</a:t>
            </a:r>
            <a:r>
              <a:rPr dirty="0" sz="2600" spc="-85">
                <a:latin typeface="Microsoft Sans Serif"/>
                <a:cs typeface="Microsoft Sans Serif"/>
              </a:rPr>
              <a:t> </a:t>
            </a:r>
            <a:r>
              <a:rPr dirty="0" sz="2600" spc="130">
                <a:latin typeface="Microsoft Sans Serif"/>
                <a:cs typeface="Microsoft Sans Serif"/>
              </a:rPr>
              <a:t>and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60">
                <a:latin typeface="Microsoft Sans Serif"/>
                <a:cs typeface="Microsoft Sans Serif"/>
              </a:rPr>
              <a:t>KNN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35">
                <a:latin typeface="Microsoft Sans Serif"/>
                <a:cs typeface="Microsoft Sans Serif"/>
              </a:rPr>
              <a:t>Calculating </a:t>
            </a:r>
            <a:r>
              <a:rPr dirty="0" sz="2600" spc="160">
                <a:latin typeface="Microsoft Sans Serif"/>
                <a:cs typeface="Microsoft Sans Serif"/>
              </a:rPr>
              <a:t>the </a:t>
            </a:r>
            <a:r>
              <a:rPr dirty="0" sz="2600" spc="165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accuracy</a:t>
            </a:r>
            <a:r>
              <a:rPr dirty="0" sz="2600" spc="-9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on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50">
                <a:latin typeface="Microsoft Sans Serif"/>
                <a:cs typeface="Microsoft Sans Serif"/>
              </a:rPr>
              <a:t>test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 </a:t>
            </a:r>
            <a:r>
              <a:rPr dirty="0" sz="2600" spc="130">
                <a:latin typeface="Microsoft Sans Serif"/>
                <a:cs typeface="Microsoft Sans Serif"/>
              </a:rPr>
              <a:t>using </a:t>
            </a:r>
            <a:r>
              <a:rPr dirty="0" sz="2600" spc="160">
                <a:latin typeface="Microsoft Sans Serif"/>
                <a:cs typeface="Microsoft Sans Serif"/>
              </a:rPr>
              <a:t>the </a:t>
            </a:r>
            <a:r>
              <a:rPr dirty="0" sz="2600" spc="165">
                <a:latin typeface="Microsoft Sans Serif"/>
                <a:cs typeface="Microsoft Sans Serif"/>
              </a:rPr>
              <a:t> </a:t>
            </a:r>
            <a:r>
              <a:rPr dirty="0" sz="2600" spc="190">
                <a:latin typeface="Microsoft Sans Serif"/>
                <a:cs typeface="Microsoft Sans Serif"/>
              </a:rPr>
              <a:t>method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85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2600" spc="170">
                <a:latin typeface="Microsoft Sans Serif"/>
                <a:cs typeface="Microsoft Sans Serif"/>
              </a:rPr>
              <a:t>for</a:t>
            </a:r>
            <a:r>
              <a:rPr dirty="0" sz="2600" spc="-85">
                <a:latin typeface="Microsoft Sans Serif"/>
                <a:cs typeface="Microsoft Sans Serif"/>
              </a:rPr>
              <a:t> </a:t>
            </a:r>
            <a:r>
              <a:rPr dirty="0" sz="2600" spc="85">
                <a:latin typeface="Microsoft Sans Serif"/>
                <a:cs typeface="Microsoft Sans Serif"/>
              </a:rPr>
              <a:t>all</a:t>
            </a:r>
            <a:r>
              <a:rPr dirty="0" sz="2600" spc="-85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10">
                <a:latin typeface="Microsoft Sans Serif"/>
                <a:cs typeface="Microsoft Sans Serif"/>
              </a:rPr>
              <a:t>Examining </a:t>
            </a:r>
            <a:r>
              <a:rPr dirty="0" sz="2600" spc="160">
                <a:latin typeface="Microsoft Sans Serif"/>
                <a:cs typeface="Microsoft Sans Serif"/>
              </a:rPr>
              <a:t>the </a:t>
            </a:r>
            <a:r>
              <a:rPr dirty="0" sz="2600" spc="165">
                <a:latin typeface="Microsoft Sans Serif"/>
                <a:cs typeface="Microsoft Sans Serif"/>
              </a:rPr>
              <a:t> </a:t>
            </a:r>
            <a:r>
              <a:rPr dirty="0" sz="2600" spc="150">
                <a:latin typeface="Microsoft Sans Serif"/>
                <a:cs typeface="Microsoft Sans Serif"/>
              </a:rPr>
              <a:t>confusion</a:t>
            </a:r>
            <a:r>
              <a:rPr dirty="0" sz="2600" spc="-140">
                <a:latin typeface="Microsoft Sans Serif"/>
                <a:cs typeface="Microsoft Sans Serif"/>
              </a:rPr>
              <a:t> </a:t>
            </a:r>
            <a:r>
              <a:rPr dirty="0" sz="2600" spc="165">
                <a:latin typeface="Microsoft Sans Serif"/>
                <a:cs typeface="Microsoft Sans Serif"/>
              </a:rPr>
              <a:t>matrix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170">
                <a:latin typeface="Microsoft Sans Serif"/>
                <a:cs typeface="Microsoft Sans Serif"/>
              </a:rPr>
              <a:t>for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85">
                <a:latin typeface="Microsoft Sans Serif"/>
                <a:cs typeface="Microsoft Sans Serif"/>
              </a:rPr>
              <a:t>all</a:t>
            </a:r>
            <a:r>
              <a:rPr dirty="0" sz="2600" spc="-70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11000"/>
              </a:lnSpc>
              <a:spcBef>
                <a:spcPts val="90"/>
              </a:spcBef>
            </a:pPr>
            <a:r>
              <a:rPr dirty="0" sz="2600" spc="120">
                <a:latin typeface="Microsoft Sans Serif"/>
                <a:cs typeface="Microsoft Sans Serif"/>
              </a:rPr>
              <a:t>Finding</a:t>
            </a:r>
            <a:r>
              <a:rPr dirty="0" sz="2600" spc="-10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95">
                <a:latin typeface="Microsoft Sans Serif"/>
                <a:cs typeface="Microsoft Sans Serif"/>
              </a:rPr>
              <a:t> </a:t>
            </a:r>
            <a:r>
              <a:rPr dirty="0" sz="2600" spc="190">
                <a:latin typeface="Microsoft Sans Serif"/>
                <a:cs typeface="Microsoft Sans Serif"/>
              </a:rPr>
              <a:t>method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performs </a:t>
            </a:r>
            <a:r>
              <a:rPr dirty="0" sz="2600" spc="140">
                <a:latin typeface="Microsoft Sans Serif"/>
                <a:cs typeface="Microsoft Sans Serif"/>
              </a:rPr>
              <a:t>best </a:t>
            </a:r>
            <a:r>
              <a:rPr dirty="0" sz="2600" spc="170">
                <a:latin typeface="Microsoft Sans Serif"/>
                <a:cs typeface="Microsoft Sans Serif"/>
              </a:rPr>
              <a:t>by </a:t>
            </a:r>
            <a:r>
              <a:rPr dirty="0" sz="2600" spc="175">
                <a:latin typeface="Microsoft Sans Serif"/>
                <a:cs typeface="Microsoft Sans Serif"/>
              </a:rPr>
              <a:t> </a:t>
            </a:r>
            <a:r>
              <a:rPr dirty="0" sz="2600" spc="135">
                <a:latin typeface="Microsoft Sans Serif"/>
                <a:cs typeface="Microsoft Sans Serif"/>
              </a:rPr>
              <a:t>examining </a:t>
            </a:r>
            <a:r>
              <a:rPr dirty="0" sz="2600" spc="160">
                <a:latin typeface="Microsoft Sans Serif"/>
                <a:cs typeface="Microsoft Sans Serif"/>
              </a:rPr>
              <a:t>the </a:t>
            </a:r>
            <a:r>
              <a:rPr dirty="0" sz="2600" spc="165">
                <a:latin typeface="Microsoft Sans Serif"/>
                <a:cs typeface="Microsoft Sans Serif"/>
              </a:rPr>
              <a:t> </a:t>
            </a:r>
            <a:r>
              <a:rPr dirty="0" sz="2600" spc="70">
                <a:latin typeface="Microsoft Sans Serif"/>
                <a:cs typeface="Microsoft Sans Serif"/>
              </a:rPr>
              <a:t>Jaccard_score </a:t>
            </a:r>
            <a:r>
              <a:rPr dirty="0" sz="2600" spc="130">
                <a:latin typeface="Microsoft Sans Serif"/>
                <a:cs typeface="Microsoft Sans Serif"/>
              </a:rPr>
              <a:t>and </a:t>
            </a:r>
            <a:r>
              <a:rPr dirty="0" sz="2600" spc="135">
                <a:latin typeface="Microsoft Sans Serif"/>
                <a:cs typeface="Microsoft Sans Serif"/>
              </a:rPr>
              <a:t> </a:t>
            </a:r>
            <a:r>
              <a:rPr dirty="0" sz="2600" spc="-25">
                <a:latin typeface="Microsoft Sans Serif"/>
                <a:cs typeface="Microsoft Sans Serif"/>
              </a:rPr>
              <a:t>F1_score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u="heavy" sz="2950" spc="1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8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dirty="0" u="heavy" sz="2950" spc="-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9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Machine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8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Learning</a:t>
            </a:r>
            <a:r>
              <a:rPr dirty="0" u="heavy" sz="2950" spc="-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0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Prediction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dirty="0" sz="495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495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wrap="square" lIns="0" tIns="316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dirty="0" sz="3900" spc="14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dirty="0" sz="3450" spc="2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85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2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450" spc="12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dirty="0" sz="34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14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4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dirty="0" sz="34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6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05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2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450" spc="12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dirty="0" sz="34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3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dirty="0" sz="3450" spc="2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6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8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33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3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95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65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14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1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dirty="0" sz="3450" spc="-14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8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5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105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55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55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5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5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8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7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dirty="0" sz="3450" spc="14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25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6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85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7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14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55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3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5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05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1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75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wrap="square" lIns="0" tIns="340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dirty="0" sz="4150" spc="135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dirty="0" sz="3650" spc="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95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35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0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7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55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7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14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3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7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55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7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85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dirty="0" sz="3650" spc="-9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9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dirty="0" sz="3650" spc="13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22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7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05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21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14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35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1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315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dirty="0" sz="365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55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14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0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dirty="0" sz="3650" spc="-114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dirty="0" sz="36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-65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6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dirty="0" sz="36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2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-4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5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dirty="0" sz="3650" spc="8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1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7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6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14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35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65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dirty="0" sz="36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285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55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dirty="0" sz="36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5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dirty="0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dirty="0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dirty="0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dirty="0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dirty="0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E</a:t>
            </a:r>
            <a:r>
              <a:rPr dirty="0" spc="160"/>
              <a:t>xplan</a:t>
            </a:r>
            <a:r>
              <a:rPr dirty="0" spc="185"/>
              <a:t>a</a:t>
            </a:r>
            <a:r>
              <a:rPr dirty="0" spc="229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wrap="square" lIns="0" tIns="331470" rIns="0" bIns="0" rtlCol="0" vert="horz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dirty="0" sz="3950" spc="155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dirty="0" sz="39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1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3950" spc="-1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dirty="0" sz="39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7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9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0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lvl="1" marL="934085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dirty="0" sz="3950" spc="-22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dirty="0" sz="395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dirty="0" sz="39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25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dirty="0" sz="395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85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dirty="0" sz="3950" spc="155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dirty="0" sz="39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1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39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4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dirty="0" sz="39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7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9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0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lvl="1" marL="934085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dirty="0" sz="3950" spc="-3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dirty="0" sz="3950" spc="155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dirty="0" sz="395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1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395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7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9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1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dirty="0" sz="3950" spc="-10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5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dirty="0" sz="395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65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dirty="0" sz="395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95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35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lvl="1" marL="934085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dirty="0" sz="3950" spc="-135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dirty="0" sz="395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2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dirty="0" sz="39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5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dirty="0" sz="395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1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dirty="0" sz="39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0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8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3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1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6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8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2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5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9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29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2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950" spc="12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dirty="0" sz="3950" spc="-10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8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dirty="0" sz="3950" spc="5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dirty="0" sz="3950" spc="25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3950" spc="165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dirty="0" sz="3950" spc="18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dirty="0" sz="3950" spc="12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dirty="0" sz="3950" spc="165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dirty="0" sz="3950" spc="16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dirty="0" sz="39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9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dirty="0" sz="39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05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8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5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9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4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6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2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2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950" spc="12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950" spc="12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8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05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5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dirty="0" sz="3950" spc="-10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8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39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05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3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9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4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E</a:t>
            </a:r>
            <a:r>
              <a:rPr dirty="0" spc="160"/>
              <a:t>xplan</a:t>
            </a:r>
            <a:r>
              <a:rPr dirty="0" spc="185"/>
              <a:t>a</a:t>
            </a:r>
            <a:r>
              <a:rPr dirty="0" spc="229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950" spc="75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dirty="0" sz="3950" spc="11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05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dirty="0" sz="3950" spc="1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dirty="0" sz="3950" spc="155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dirty="0" sz="395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dirty="0" sz="395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5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85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8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29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5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65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95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9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85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25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65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1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1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85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5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4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8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25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45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8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dirty="0" sz="3950" spc="-10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6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dirty="0" sz="39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10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85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6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5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4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8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95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dirty="0" sz="3950" spc="-30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45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9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950" spc="95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05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5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1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95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dirty="0" sz="3950" spc="-10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5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dirty="0" sz="39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35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05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150" spc="140"/>
              <a:t>Summary</a:t>
            </a:r>
            <a:r>
              <a:rPr dirty="0" sz="3150" spc="-114"/>
              <a:t> </a:t>
            </a:r>
            <a:r>
              <a:rPr dirty="0" sz="3150" spc="220"/>
              <a:t>of</a:t>
            </a:r>
            <a:r>
              <a:rPr dirty="0" sz="3150" spc="-114"/>
              <a:t> </a:t>
            </a:r>
            <a:r>
              <a:rPr dirty="0" sz="3150" spc="17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4790" rIns="0" bIns="0" rtlCol="0" vert="horz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20"/>
              <a:t>Data</a:t>
            </a:r>
            <a:r>
              <a:rPr dirty="0" spc="-95"/>
              <a:t> </a:t>
            </a:r>
            <a:r>
              <a:rPr dirty="0" spc="13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20"/>
              <a:t>Data</a:t>
            </a:r>
            <a:r>
              <a:rPr dirty="0" spc="-85"/>
              <a:t> </a:t>
            </a:r>
            <a:r>
              <a:rPr dirty="0" spc="12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80"/>
              <a:t>Exploratory</a:t>
            </a:r>
            <a:r>
              <a:rPr dirty="0" spc="-5"/>
              <a:t> </a:t>
            </a:r>
            <a:r>
              <a:rPr dirty="0" spc="20"/>
              <a:t>Data</a:t>
            </a:r>
            <a:r>
              <a:rPr dirty="0" spc="-5"/>
              <a:t> </a:t>
            </a:r>
            <a:r>
              <a:rPr dirty="0" spc="30"/>
              <a:t>Analysis</a:t>
            </a:r>
            <a:r>
              <a:rPr dirty="0" spc="-5"/>
              <a:t> </a:t>
            </a:r>
            <a:r>
              <a:rPr dirty="0" spc="155"/>
              <a:t>with</a:t>
            </a:r>
            <a:r>
              <a:rPr dirty="0" spc="-5"/>
              <a:t> </a:t>
            </a:r>
            <a:r>
              <a:rPr dirty="0" spc="20"/>
              <a:t>Data</a:t>
            </a:r>
            <a:r>
              <a:rPr dirty="0" spc="-5"/>
              <a:t> </a:t>
            </a:r>
            <a:r>
              <a:rPr dirty="0" spc="5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80"/>
              <a:t>Exploratory</a:t>
            </a:r>
            <a:r>
              <a:rPr dirty="0" spc="-15"/>
              <a:t> </a:t>
            </a:r>
            <a:r>
              <a:rPr dirty="0" spc="20"/>
              <a:t>Data</a:t>
            </a:r>
            <a:r>
              <a:rPr dirty="0" spc="-10"/>
              <a:t> </a:t>
            </a:r>
            <a:r>
              <a:rPr dirty="0" spc="30"/>
              <a:t>Analysis</a:t>
            </a:r>
            <a:r>
              <a:rPr dirty="0" spc="-15"/>
              <a:t> </a:t>
            </a:r>
            <a:r>
              <a:rPr dirty="0" spc="155"/>
              <a:t>with</a:t>
            </a:r>
            <a:r>
              <a:rPr dirty="0" spc="-10"/>
              <a:t> </a:t>
            </a:r>
            <a:r>
              <a:rPr dirty="0" spc="-25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95"/>
              <a:t>Building</a:t>
            </a:r>
            <a:r>
              <a:rPr dirty="0" spc="-10"/>
              <a:t> </a:t>
            </a:r>
            <a:r>
              <a:rPr dirty="0" spc="40"/>
              <a:t>an</a:t>
            </a:r>
            <a:r>
              <a:rPr dirty="0" spc="-5"/>
              <a:t> </a:t>
            </a:r>
            <a:r>
              <a:rPr dirty="0" spc="100"/>
              <a:t>interactive</a:t>
            </a:r>
            <a:r>
              <a:rPr dirty="0" spc="-5"/>
              <a:t> </a:t>
            </a:r>
            <a:r>
              <a:rPr dirty="0" spc="125"/>
              <a:t>map</a:t>
            </a:r>
            <a:r>
              <a:rPr dirty="0" spc="-5"/>
              <a:t> </a:t>
            </a:r>
            <a:r>
              <a:rPr dirty="0" spc="155"/>
              <a:t>with</a:t>
            </a:r>
            <a:r>
              <a:rPr dirty="0" spc="-5"/>
              <a:t> </a:t>
            </a:r>
            <a:r>
              <a:rPr dirty="0" spc="6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95"/>
              <a:t>Building</a:t>
            </a:r>
            <a:r>
              <a:rPr dirty="0" spc="-10"/>
              <a:t> </a:t>
            </a:r>
            <a:r>
              <a:rPr dirty="0" spc="-40"/>
              <a:t>a</a:t>
            </a:r>
            <a:r>
              <a:rPr dirty="0" spc="-10"/>
              <a:t> </a:t>
            </a:r>
            <a:r>
              <a:rPr dirty="0" spc="60"/>
              <a:t>Dashboard</a:t>
            </a:r>
            <a:r>
              <a:rPr dirty="0" spc="-10"/>
              <a:t> </a:t>
            </a:r>
            <a:r>
              <a:rPr dirty="0" spc="155"/>
              <a:t>with</a:t>
            </a:r>
            <a:r>
              <a:rPr dirty="0" spc="-10"/>
              <a:t> </a:t>
            </a:r>
            <a:r>
              <a:rPr dirty="0" spc="60"/>
              <a:t>Plotly</a:t>
            </a:r>
            <a:r>
              <a:rPr dirty="0" spc="-1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75"/>
              <a:t>Predictive</a:t>
            </a:r>
            <a:r>
              <a:rPr dirty="0"/>
              <a:t> </a:t>
            </a:r>
            <a:r>
              <a:rPr dirty="0" spc="20"/>
              <a:t>analysis</a:t>
            </a:r>
            <a:r>
              <a:rPr dirty="0"/>
              <a:t> </a:t>
            </a:r>
            <a:r>
              <a:rPr dirty="0" spc="45"/>
              <a:t>(Classi</a:t>
            </a:r>
            <a:r>
              <a:rPr dirty="0" spc="45">
                <a:latin typeface="Times New Roman"/>
                <a:cs typeface="Times New Roman"/>
              </a:rPr>
              <a:t>f</a:t>
            </a:r>
            <a:r>
              <a:rPr dirty="0" spc="45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/>
          </a:p>
          <a:p>
            <a:pPr marL="12700">
              <a:lnSpc>
                <a:spcPct val="100000"/>
              </a:lnSpc>
            </a:pPr>
            <a:r>
              <a:rPr dirty="0" sz="3150" spc="140">
                <a:solidFill>
                  <a:srgbClr val="D5D5D5"/>
                </a:solidFill>
              </a:rPr>
              <a:t>Summary</a:t>
            </a:r>
            <a:r>
              <a:rPr dirty="0" sz="3150" spc="-95">
                <a:solidFill>
                  <a:srgbClr val="D5D5D5"/>
                </a:solidFill>
              </a:rPr>
              <a:t> </a:t>
            </a:r>
            <a:r>
              <a:rPr dirty="0" sz="3150" spc="220">
                <a:solidFill>
                  <a:srgbClr val="D5D5D5"/>
                </a:solidFill>
              </a:rPr>
              <a:t>of</a:t>
            </a:r>
            <a:r>
              <a:rPr dirty="0" sz="3150" spc="-90">
                <a:solidFill>
                  <a:srgbClr val="D5D5D5"/>
                </a:solidFill>
              </a:rPr>
              <a:t> </a:t>
            </a:r>
            <a:r>
              <a:rPr dirty="0" sz="3150" spc="90">
                <a:solidFill>
                  <a:srgbClr val="D5D5D5"/>
                </a:solidFill>
              </a:rPr>
              <a:t>all</a:t>
            </a:r>
            <a:r>
              <a:rPr dirty="0" sz="3150" spc="-90">
                <a:solidFill>
                  <a:srgbClr val="D5D5D5"/>
                </a:solidFill>
              </a:rPr>
              <a:t> </a:t>
            </a:r>
            <a:r>
              <a:rPr dirty="0" sz="3150" spc="114">
                <a:solidFill>
                  <a:srgbClr val="D5D5D5"/>
                </a:solidFill>
              </a:rPr>
              <a:t>results</a:t>
            </a:r>
            <a:endParaRPr sz="315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80"/>
              <a:t>Exploratory</a:t>
            </a:r>
            <a:r>
              <a:rPr dirty="0" spc="-15"/>
              <a:t> </a:t>
            </a:r>
            <a:r>
              <a:rPr dirty="0" spc="20"/>
              <a:t>Data</a:t>
            </a:r>
            <a:r>
              <a:rPr dirty="0" spc="-15"/>
              <a:t> </a:t>
            </a:r>
            <a:r>
              <a:rPr dirty="0" spc="30"/>
              <a:t>Analysis</a:t>
            </a:r>
            <a:r>
              <a:rPr dirty="0" spc="-10"/>
              <a:t> </a:t>
            </a:r>
            <a:r>
              <a:rPr dirty="0" spc="6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90"/>
              <a:t>Interactive</a:t>
            </a:r>
            <a:r>
              <a:rPr dirty="0"/>
              <a:t> </a:t>
            </a:r>
            <a:r>
              <a:rPr dirty="0" spc="75"/>
              <a:t>analytics</a:t>
            </a:r>
            <a:r>
              <a:rPr dirty="0"/>
              <a:t> </a:t>
            </a:r>
            <a:r>
              <a:rPr dirty="0" spc="150"/>
              <a:t>demo</a:t>
            </a:r>
            <a:r>
              <a:rPr dirty="0" spc="5"/>
              <a:t> </a:t>
            </a:r>
            <a:r>
              <a:rPr dirty="0" spc="100"/>
              <a:t>in</a:t>
            </a:r>
            <a:r>
              <a:rPr dirty="0"/>
              <a:t> </a:t>
            </a:r>
            <a:r>
              <a:rPr dirty="0" spc="7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dirty="0" spc="75"/>
              <a:t>Predictive</a:t>
            </a:r>
            <a:r>
              <a:rPr dirty="0" spc="-15"/>
              <a:t> </a:t>
            </a:r>
            <a:r>
              <a:rPr dirty="0" spc="20"/>
              <a:t>analysis</a:t>
            </a:r>
            <a:r>
              <a:rPr dirty="0" spc="-15"/>
              <a:t> </a:t>
            </a:r>
            <a:r>
              <a:rPr dirty="0" spc="6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8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29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25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0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4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7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2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dirty="0" sz="3950" spc="-10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4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5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45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425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45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45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305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9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29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05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0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05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wrap="square" lIns="0" tIns="313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dirty="0" sz="3800" spc="14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dirty="0" sz="3400" spc="10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65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9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35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6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7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35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2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dirty="0" sz="3400" spc="-8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95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34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wrap="square" lIns="0" tIns="372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dirty="0" sz="4450" spc="15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dirty="0" sz="3950" spc="114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2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5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85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dirty="0" sz="3950" spc="-10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75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95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8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55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dirty="0" sz="3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-35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wrap="square" lIns="0" tIns="318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3750" spc="14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dirty="0" sz="3350" spc="45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dirty="0" sz="3350" spc="15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350" spc="19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dirty="0" sz="3350" spc="20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3350" spc="13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dirty="0" sz="3350" spc="155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dirty="0" sz="3350" spc="75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dirty="0" sz="3350" spc="-55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dirty="0" sz="3350" spc="2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dirty="0" sz="3350" spc="11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dirty="0" sz="3350" spc="75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dirty="0" sz="3350" spc="155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dirty="0" sz="3350" spc="55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dirty="0" sz="335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14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dirty="0" sz="33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dirty="0" sz="33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145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dirty="0" sz="33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1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3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125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dirty="0" sz="33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15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dirty="0" sz="33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114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3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6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dirty="0" sz="33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12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3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14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dirty="0" sz="33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wrap="square" lIns="0" tIns="222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dirty="0" sz="2700" spc="95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-6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dirty="0" sz="2400" spc="65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10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dirty="0" sz="2400" spc="114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dirty="0" sz="2400" spc="14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dirty="0" sz="2400" spc="105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dirty="0" sz="2400" spc="114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dirty="0" sz="2400" spc="14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3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10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2400" spc="-6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dirty="0" sz="2400" spc="135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10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dirty="0" sz="2400" spc="125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dirty="0" sz="2400" spc="135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dirty="0" sz="2400" spc="1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400" spc="125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2400" spc="3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4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dirty="0" sz="2400" spc="125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dirty="0" sz="2400" spc="1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dirty="0" sz="2400" spc="-6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dirty="0" sz="2400" spc="-6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dirty="0" sz="2400" spc="-6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400" spc="-6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dirty="0" sz="2400" spc="135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dirty="0" sz="2400" spc="114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dirty="0" sz="2400" spc="105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dirty="0" sz="2400" spc="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350" spc="15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dirty="0" sz="3850" spc="8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dirty="0" sz="38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8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8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4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dirty="0" sz="38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85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dirty="0" sz="3850" spc="-10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6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3850" spc="145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dirty="0" sz="3850" spc="175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dirty="0" sz="3850" spc="105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dirty="0" sz="3850" spc="25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3850" spc="5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dirty="0" sz="385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85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dirty="0" sz="3850" spc="21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dirty="0" sz="3850" spc="145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dirty="0" sz="3850" spc="7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dirty="0" sz="3850" spc="5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dirty="0" sz="3850" spc="-10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05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dirty="0" sz="38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85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dirty="0" sz="38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8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8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75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lvl="1" marL="924560" marR="915669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dirty="0" sz="3850" spc="105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dirty="0" sz="3850" spc="-15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dirty="0" sz="3850" spc="10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dirty="0" sz="3850" spc="5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8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dirty="0" sz="3850" spc="-1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dirty="0" sz="3850" spc="114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dirty="0" sz="3850" spc="5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375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dirty="0" sz="38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16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3850" spc="195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dirty="0" sz="3850" spc="22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3850" spc="75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dirty="0" sz="3850" spc="114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lvl="1" marL="924560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dirty="0" sz="3850" spc="-405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dirty="0" sz="3850" spc="175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dirty="0" sz="3850" spc="5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8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dirty="0" sz="3850" spc="-1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dirty="0" sz="3850" spc="114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dirty="0" sz="3850" spc="5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375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dirty="0" sz="38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315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3850" spc="105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dirty="0" sz="38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14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dirty="0" sz="3850" spc="114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8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85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38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125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dirty="0" sz="38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5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dirty="0" sz="38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2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8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5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3850" spc="-10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14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dirty="0" sz="38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85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dirty="0" sz="38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7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8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5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wrap="square" lIns="0" tIns="22415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dirty="0" sz="2550" spc="10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dirty="0" sz="2300" spc="35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dirty="0" sz="2300" spc="9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300" spc="3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dirty="0" sz="2300" spc="1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dirty="0" sz="2300" spc="13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300" spc="9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300" spc="75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dirty="0" sz="23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9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5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dirty="0" sz="2300" spc="-5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14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lvl="1" marL="1661795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dirty="0" sz="2300" spc="5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4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55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lvl="1" marL="1661795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dirty="0" sz="2300" spc="5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4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35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lvl="1" marL="1661795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dirty="0" sz="2300" spc="5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4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dirty="0" sz="2300" spc="3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9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5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5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2300" spc="-5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dirty="0" sz="2300" spc="14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dirty="0" sz="2300" spc="11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dirty="0" sz="23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dirty="0" sz="2300" spc="1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2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2300" spc="-5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dirty="0" sz="2300" spc="3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dirty="0" sz="2300" spc="-15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dirty="0" sz="2300" spc="10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dirty="0" sz="2300" spc="7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2300" spc="85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dirty="0" sz="2300" spc="-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dirty="0" sz="2300" spc="85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dirty="0" sz="2300" spc="11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dirty="0" sz="2300" spc="9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dirty="0" sz="2300" spc="85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dirty="0" sz="23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4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3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dirty="0" sz="23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5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130"/>
              <a:t>Project</a:t>
            </a:r>
            <a:r>
              <a:rPr dirty="0" sz="3050" spc="-80"/>
              <a:t> </a:t>
            </a:r>
            <a:r>
              <a:rPr dirty="0" sz="3050" spc="175"/>
              <a:t>background</a:t>
            </a:r>
            <a:r>
              <a:rPr dirty="0" sz="3050" spc="-80"/>
              <a:t> </a:t>
            </a:r>
            <a:r>
              <a:rPr dirty="0" sz="3050" spc="140"/>
              <a:t>and</a:t>
            </a:r>
            <a:r>
              <a:rPr dirty="0" sz="3050" spc="-80"/>
              <a:t> </a:t>
            </a:r>
            <a:r>
              <a:rPr dirty="0" sz="3050" spc="19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dirty="0" sz="2700" spc="2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700" spc="14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dirty="0" sz="2700" spc="17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dirty="0" sz="2700" spc="-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9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dirty="0" sz="2700" spc="16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2700" spc="-3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dirty="0" sz="2700" spc="17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dirty="0" sz="2700" spc="12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700" spc="-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2700" spc="-7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700" spc="7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dirty="0" sz="2700" spc="-7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700" spc="-3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2700" spc="15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8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dirty="0" sz="3050" spc="125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dirty="0" sz="30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229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dirty="0" sz="30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165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dirty="0" sz="30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12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45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dirty="0" sz="2700" spc="8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dirty="0" sz="2700" spc="25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dirty="0" sz="2700" spc="7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dirty="0" sz="2700" spc="-7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wrap="square" lIns="0" tIns="313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dirty="0" sz="3800" spc="14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dirty="0" sz="3400" spc="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95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75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85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45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45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-125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3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5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5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dirty="0" sz="3400" spc="-8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9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34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75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wrap="square" lIns="0" tIns="313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dirty="0" sz="3800" spc="14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dirty="0" sz="3400" spc="-125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3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5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25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14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6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95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-5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8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-55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9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3400" spc="-8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25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dirty="0" sz="34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6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10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dirty="0" sz="34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00" spc="95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E</a:t>
            </a:r>
            <a:r>
              <a:rPr dirty="0" spc="160"/>
              <a:t>xplan</a:t>
            </a:r>
            <a:r>
              <a:rPr dirty="0" spc="185"/>
              <a:t>a</a:t>
            </a:r>
            <a:r>
              <a:rPr dirty="0" spc="229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dirty="0" sz="3950" spc="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dirty="0" sz="3950" spc="1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8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dirty="0" sz="3950" spc="9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dirty="0" sz="395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5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dirty="0" sz="3950" spc="365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dirty="0" sz="3950" spc="3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95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295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dirty="0" sz="395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55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dirty="0" sz="395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4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dirty="0" sz="3950" spc="-10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7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950" spc="145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dirty="0" sz="39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75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dirty="0" sz="39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9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wrap="square" lIns="0" tIns="283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dirty="0" sz="3350" spc="125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dirty="0" sz="3000" spc="5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7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dirty="0" sz="3000" spc="-7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3000" spc="10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3000" spc="17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dirty="0" sz="3000" spc="13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dirty="0" sz="3000" spc="155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dirty="0" sz="3000" spc="165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dirty="0" sz="3000" spc="1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25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dirty="0" sz="3000" spc="25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25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25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dirty="0" sz="3000" spc="-7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9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000" spc="6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dirty="0" sz="3000" spc="114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dirty="0" sz="3000" spc="8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dirty="0" sz="3000" spc="-114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dirty="0" sz="3000" spc="-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2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dirty="0" sz="3000" spc="-7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dirty="0" sz="3000" spc="7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dirty="0" sz="3000" spc="135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000" spc="125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dirty="0" sz="3000" spc="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000" spc="6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dirty="0" sz="3000" spc="17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000" spc="125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dirty="0" sz="3000" spc="4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dirty="0" sz="30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dirty="0" sz="3000" spc="13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dirty="0" sz="3000" spc="135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dirty="0" sz="3000" spc="145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dirty="0" sz="3000" spc="1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000" spc="1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dirty="0" sz="3000" spc="-3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dirty="0" sz="3000" spc="95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dirty="0" sz="3000" spc="145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dirty="0" sz="300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5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7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2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85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dirty="0" sz="3000" spc="-7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114"/>
              <a:t>Scores</a:t>
            </a:r>
            <a:r>
              <a:rPr dirty="0" sz="3600" spc="-100"/>
              <a:t> </a:t>
            </a:r>
            <a:r>
              <a:rPr dirty="0" sz="3600" spc="165"/>
              <a:t>and</a:t>
            </a:r>
            <a:r>
              <a:rPr dirty="0" sz="3600" spc="-95"/>
              <a:t> </a:t>
            </a:r>
            <a:r>
              <a:rPr dirty="0" sz="3600" spc="190"/>
              <a:t>Accuracy</a:t>
            </a:r>
            <a:r>
              <a:rPr dirty="0" sz="3600" spc="-100"/>
              <a:t> </a:t>
            </a:r>
            <a:r>
              <a:rPr dirty="0" sz="3600" spc="260"/>
              <a:t>of</a:t>
            </a:r>
            <a:r>
              <a:rPr dirty="0" sz="3600" spc="-95"/>
              <a:t> </a:t>
            </a:r>
            <a:r>
              <a:rPr dirty="0" sz="3600" spc="210"/>
              <a:t>the</a:t>
            </a:r>
            <a:r>
              <a:rPr dirty="0" sz="3600" spc="-95"/>
              <a:t> </a:t>
            </a:r>
            <a:r>
              <a:rPr dirty="0" sz="3600" spc="20"/>
              <a:t>Test</a:t>
            </a:r>
            <a:r>
              <a:rPr dirty="0" sz="3600" spc="-100"/>
              <a:t> </a:t>
            </a:r>
            <a:r>
              <a:rPr dirty="0" sz="3600" spc="11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114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dirty="0" sz="3600" spc="-10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65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dirty="0" sz="36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9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dirty="0" sz="36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26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dirty="0" sz="36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21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2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dirty="0" sz="36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85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dirty="0" sz="3600" spc="-9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11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50" spc="-220"/>
              <a:t>E</a:t>
            </a:r>
            <a:r>
              <a:rPr dirty="0" sz="2950" spc="120"/>
              <a:t>xplan</a:t>
            </a:r>
            <a:r>
              <a:rPr dirty="0" sz="2950" spc="140"/>
              <a:t>a</a:t>
            </a:r>
            <a:r>
              <a:rPr dirty="0" sz="2950" spc="165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dirty="0" sz="2650" spc="55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dirty="0" sz="2650" spc="114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650" spc="105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dirty="0" sz="2650" spc="9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dirty="0" sz="2650" spc="95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dirty="0" sz="2650" spc="-6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12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dirty="0" sz="2650" spc="105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dirty="0" sz="2650" spc="6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dirty="0" sz="2650" spc="85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2650" spc="9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dirty="0" sz="265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105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dirty="0" sz="2650" spc="114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650" spc="11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dirty="0" sz="2650" spc="1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dirty="0" sz="2650" spc="-6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dirty="0" sz="26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12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dirty="0" sz="26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114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6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95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dirty="0" sz="26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125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dirty="0" sz="26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6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3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dirty="0" sz="26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65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dirty="0" sz="3150" spc="11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3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65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6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55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dirty="0" sz="3150" spc="-7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9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45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14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dirty="0" sz="3150" spc="10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22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9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3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6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45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20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14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dirty="0" sz="3150" spc="-819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55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dirty="0" sz="31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2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22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4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3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55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dirty="0" sz="3150" spc="155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22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45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95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85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5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5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235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14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3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dirty="0" sz="3150" spc="-82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4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9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95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85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5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45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25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5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235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15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2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dirty="0" sz="3150" spc="55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1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0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35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dirty="0" sz="31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22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2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dirty="0" sz="31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95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3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dirty="0" sz="31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7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dirty="0" sz="3150" spc="-5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dirty="0" sz="31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95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5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55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0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dirty="0" sz="31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35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22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2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dirty="0" sz="3150" spc="-819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22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dirty="0" sz="315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9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8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85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dirty="0" sz="3150" spc="215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dirty="0" sz="3150" spc="13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dirty="0" sz="3150" spc="-15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-254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dirty="0" sz="3150" spc="-114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dirty="0" sz="3150" spc="-18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dirty="0" sz="3150" spc="45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-14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dirty="0" sz="3150" spc="-155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dirty="0" sz="3150" spc="-55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dirty="0" sz="3150" spc="45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dirty="0" sz="3150" spc="-11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dirty="0" sz="3150" spc="12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4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-13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dirty="0" sz="3150" spc="-11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dirty="0" sz="3150" spc="12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85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dirty="0" sz="3150" spc="35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dirty="0" sz="3150" spc="12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dirty="0" sz="3150" spc="8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65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dirty="0" sz="3150" spc="155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dirty="0" sz="3150" spc="-27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4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dirty="0" sz="3150" spc="165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dirty="0" sz="3150" spc="-15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dirty="0" sz="315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150" spc="175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dirty="0" sz="3150" spc="-5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dirty="0" sz="3150" spc="12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dirty="0" sz="3150" spc="225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dirty="0" sz="3150" spc="35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/>
        </p:spPr>
        <p:txBody>
          <a:bodyPr wrap="square" lIns="0" tIns="3727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dirty="0" spc="145"/>
              <a:t>Special</a:t>
            </a:r>
            <a:r>
              <a:rPr dirty="0" spc="-160"/>
              <a:t> </a:t>
            </a:r>
            <a:r>
              <a:rPr dirty="0" spc="70"/>
              <a:t>Thanks</a:t>
            </a:r>
            <a:r>
              <a:rPr dirty="0" spc="-155"/>
              <a:t> </a:t>
            </a:r>
            <a:r>
              <a:rPr dirty="0" spc="245"/>
              <a:t>to:</a:t>
            </a:r>
          </a:p>
          <a:p>
            <a:pPr algn="ctr" marL="1186180" marR="1178560">
              <a:lnSpc>
                <a:spcPct val="153100"/>
              </a:lnSpc>
              <a:spcBef>
                <a:spcPts val="15"/>
              </a:spcBef>
            </a:pPr>
            <a:r>
              <a:rPr dirty="0" u="heavy" sz="3950" spc="17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dirty="0" u="heavy" sz="3950" spc="1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dirty="0" u="heavy" sz="3950" spc="-6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dirty="0" sz="3950" spc="-45">
                <a:solidFill>
                  <a:srgbClr val="00A2FF"/>
                </a:solidFill>
              </a:rPr>
              <a:t> </a:t>
            </a:r>
            <a:r>
              <a:rPr dirty="0" u="heavy" sz="3950" spc="7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dirty="0" sz="3950" spc="80">
                <a:solidFill>
                  <a:srgbClr val="00A2FF"/>
                </a:solidFill>
              </a:rPr>
              <a:t> </a:t>
            </a:r>
            <a:r>
              <a:rPr dirty="0" u="heavy" sz="3950" spc="-3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wrap="square" lIns="0" tIns="236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800" spc="55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dirty="0" sz="2800" spc="-9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55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280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55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dirty="0" sz="25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7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3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dirty="0" sz="2800" spc="-8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14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dirty="0" sz="280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5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5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dirty="0" sz="2500" spc="45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dirty="0" sz="25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3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dirty="0" sz="25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5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5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dirty="0" sz="2500" spc="5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dirty="0" sz="2800" spc="-7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4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800" spc="-7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14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dirty="0" sz="2800" spc="-7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6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800" spc="-7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5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dirty="0" sz="2800" spc="-7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dirty="0" sz="2800" spc="-7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0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dirty="0" sz="2800" spc="-7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dirty="0" sz="2800" spc="-7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5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dirty="0" sz="2800" spc="-73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dirty="0" sz="2800" spc="135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dirty="0" sz="2800" spc="85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dirty="0" sz="2800" spc="11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dirty="0" sz="2800" spc="9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dirty="0" sz="2800" spc="105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dirty="0" sz="2800" spc="25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dirty="0" sz="2800" spc="3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dirty="0" sz="280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5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dirty="0" sz="280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6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800" spc="-7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2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dirty="0" sz="280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0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dirty="0" sz="2800" spc="10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dirty="0" sz="2800" spc="10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dirty="0" sz="2800" spc="-8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3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2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dirty="0" sz="2500" spc="55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5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dirty="0" sz="2500" spc="-6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dirty="0" sz="3450" spc="15">
                <a:solidFill>
                  <a:srgbClr val="FFFFFF"/>
                </a:solidFill>
              </a:rPr>
              <a:t>Data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150">
                <a:solidFill>
                  <a:srgbClr val="FFFFFF"/>
                </a:solidFill>
              </a:rPr>
              <a:t>collection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90">
                <a:solidFill>
                  <a:srgbClr val="FFFFFF"/>
                </a:solidFill>
              </a:rPr>
              <a:t>process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105">
                <a:solidFill>
                  <a:srgbClr val="FFFFFF"/>
                </a:solidFill>
              </a:rPr>
              <a:t>involved</a:t>
            </a:r>
            <a:r>
              <a:rPr dirty="0" sz="3450">
                <a:solidFill>
                  <a:srgbClr val="FFFFFF"/>
                </a:solidFill>
              </a:rPr>
              <a:t> </a:t>
            </a:r>
            <a:r>
              <a:rPr dirty="0" sz="3450" spc="-60">
                <a:solidFill>
                  <a:srgbClr val="FFFFFF"/>
                </a:solidFill>
              </a:rPr>
              <a:t>a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155">
                <a:solidFill>
                  <a:srgbClr val="FFFFFF"/>
                </a:solidFill>
              </a:rPr>
              <a:t>combination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195">
                <a:solidFill>
                  <a:srgbClr val="FFFFFF"/>
                </a:solidFill>
              </a:rPr>
              <a:t>of</a:t>
            </a:r>
            <a:r>
              <a:rPr dirty="0" sz="3450">
                <a:solidFill>
                  <a:srgbClr val="FFFFFF"/>
                </a:solidFill>
              </a:rPr>
              <a:t> </a:t>
            </a:r>
            <a:r>
              <a:rPr dirty="0" sz="3450" spc="-100">
                <a:solidFill>
                  <a:srgbClr val="FFFFFF"/>
                </a:solidFill>
              </a:rPr>
              <a:t>API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80">
                <a:solidFill>
                  <a:srgbClr val="FFFFFF"/>
                </a:solidFill>
              </a:rPr>
              <a:t>requests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185">
                <a:solidFill>
                  <a:srgbClr val="FFFFFF"/>
                </a:solidFill>
              </a:rPr>
              <a:t>from</a:t>
            </a:r>
            <a:r>
              <a:rPr dirty="0" sz="3450">
                <a:solidFill>
                  <a:srgbClr val="FFFFFF"/>
                </a:solidFill>
              </a:rPr>
              <a:t> </a:t>
            </a:r>
            <a:r>
              <a:rPr dirty="0" sz="3450" spc="45">
                <a:solidFill>
                  <a:srgbClr val="FFFFFF"/>
                </a:solidFill>
              </a:rPr>
              <a:t>SpaceX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-275">
                <a:solidFill>
                  <a:srgbClr val="FFFFFF"/>
                </a:solidFill>
              </a:rPr>
              <a:t>REST </a:t>
            </a:r>
            <a:r>
              <a:rPr dirty="0" sz="3450" spc="-900">
                <a:solidFill>
                  <a:srgbClr val="FFFFFF"/>
                </a:solidFill>
              </a:rPr>
              <a:t> </a:t>
            </a:r>
            <a:r>
              <a:rPr dirty="0" sz="3450" spc="-100">
                <a:solidFill>
                  <a:srgbClr val="FFFFFF"/>
                </a:solidFill>
              </a:rPr>
              <a:t>API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105">
                <a:solidFill>
                  <a:srgbClr val="FFFFFF"/>
                </a:solidFill>
              </a:rPr>
              <a:t>and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25">
                <a:solidFill>
                  <a:srgbClr val="FFFFFF"/>
                </a:solidFill>
              </a:rPr>
              <a:t>Web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105">
                <a:solidFill>
                  <a:srgbClr val="FFFFFF"/>
                </a:solidFill>
              </a:rPr>
              <a:t>Scraping</a:t>
            </a:r>
            <a:r>
              <a:rPr dirty="0" sz="3450">
                <a:solidFill>
                  <a:srgbClr val="FFFFFF"/>
                </a:solidFill>
              </a:rPr>
              <a:t> </a:t>
            </a:r>
            <a:r>
              <a:rPr dirty="0" sz="3450" spc="95">
                <a:solidFill>
                  <a:srgbClr val="FFFFFF"/>
                </a:solidFill>
              </a:rPr>
              <a:t>data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185">
                <a:solidFill>
                  <a:srgbClr val="FFFFFF"/>
                </a:solidFill>
              </a:rPr>
              <a:t>from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-60">
                <a:solidFill>
                  <a:srgbClr val="FFFFFF"/>
                </a:solidFill>
              </a:rPr>
              <a:t>a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114">
                <a:solidFill>
                  <a:srgbClr val="FFFFFF"/>
                </a:solidFill>
              </a:rPr>
              <a:t>table</a:t>
            </a:r>
            <a:r>
              <a:rPr dirty="0" sz="3450">
                <a:solidFill>
                  <a:srgbClr val="FFFFFF"/>
                </a:solidFill>
              </a:rPr>
              <a:t> </a:t>
            </a:r>
            <a:r>
              <a:rPr dirty="0" sz="3450" spc="114">
                <a:solidFill>
                  <a:srgbClr val="FFFFFF"/>
                </a:solidFill>
              </a:rPr>
              <a:t>in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-20">
                <a:solidFill>
                  <a:srgbClr val="FFFFFF"/>
                </a:solidFill>
              </a:rPr>
              <a:t>SpaceX’s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75">
                <a:solidFill>
                  <a:srgbClr val="FFFFFF"/>
                </a:solidFill>
              </a:rPr>
              <a:t>Wikipedia</a:t>
            </a:r>
            <a:r>
              <a:rPr dirty="0" sz="3450" spc="-5">
                <a:solidFill>
                  <a:srgbClr val="FFFFFF"/>
                </a:solidFill>
              </a:rPr>
              <a:t> </a:t>
            </a:r>
            <a:r>
              <a:rPr dirty="0" sz="3450" spc="75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dirty="0" sz="3450" spc="-85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05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1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3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0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9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8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9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5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45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14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3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1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8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65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dirty="0" sz="3450" spc="-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35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45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4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8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4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6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35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14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5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dirty="0" sz="3850" spc="-2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dirty="0" sz="385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dirty="0" sz="3850" spc="37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dirty="0" sz="3850" spc="5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85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dirty="0" sz="3850" spc="19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65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dirty="0" sz="3850" spc="5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dirty="0" sz="3850" spc="105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355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dirty="0" sz="3850" spc="19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dirty="0" sz="3850" spc="16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254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dirty="0" sz="3850" spc="215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75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2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275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dirty="0" sz="3850" spc="-20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dirty="0" sz="3850" spc="-95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35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dirty="0" sz="3450" spc="9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dirty="0" sz="3450" spc="25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dirty="0" sz="3450" spc="5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dirty="0" sz="3450" spc="14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dirty="0" sz="3450" spc="65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dirty="0" sz="345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45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65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35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5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65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dirty="0" sz="3450" spc="-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5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dirty="0" sz="34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14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1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dirty="0" sz="3850" spc="9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dirty="0" sz="3850" spc="-11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75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05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215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dirty="0" sz="3850" spc="-11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235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75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6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dirty="0" sz="3850" spc="-105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0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dirty="0" sz="3850" spc="-11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65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dirty="0" sz="3450" spc="10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8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6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4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dirty="0" sz="34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8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dirty="0" sz="34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8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dirty="0" sz="3450" spc="-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5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3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4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75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11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dirty="0" sz="34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25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450" spc="4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10">
                <a:latin typeface="Microsoft Sans Serif"/>
                <a:cs typeface="Microsoft Sans Serif"/>
              </a:rPr>
              <a:t>Requesting </a:t>
            </a:r>
            <a:r>
              <a:rPr dirty="0" sz="2600" spc="114">
                <a:latin typeface="Microsoft Sans Serif"/>
                <a:cs typeface="Microsoft Sans Serif"/>
              </a:rPr>
              <a:t> </a:t>
            </a:r>
            <a:r>
              <a:rPr dirty="0" sz="2600" spc="155">
                <a:latin typeface="Microsoft Sans Serif"/>
                <a:cs typeface="Microsoft Sans Serif"/>
              </a:rPr>
              <a:t>rocket</a:t>
            </a:r>
            <a:r>
              <a:rPr dirty="0" sz="2600" spc="-150">
                <a:latin typeface="Microsoft Sans Serif"/>
                <a:cs typeface="Microsoft Sans Serif"/>
              </a:rPr>
              <a:t> </a:t>
            </a:r>
            <a:r>
              <a:rPr dirty="0" sz="2600" spc="135">
                <a:latin typeface="Microsoft Sans Serif"/>
                <a:cs typeface="Microsoft Sans Serif"/>
              </a:rPr>
              <a:t>launch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 </a:t>
            </a:r>
            <a:r>
              <a:rPr dirty="0" sz="2600" spc="200">
                <a:latin typeface="Microsoft Sans Serif"/>
                <a:cs typeface="Microsoft Sans Serif"/>
              </a:rPr>
              <a:t>from </a:t>
            </a:r>
            <a:r>
              <a:rPr dirty="0" sz="2600" spc="204">
                <a:latin typeface="Microsoft Sans Serif"/>
                <a:cs typeface="Microsoft Sans Serif"/>
              </a:rPr>
              <a:t> </a:t>
            </a:r>
            <a:r>
              <a:rPr dirty="0" sz="2600" spc="95">
                <a:latin typeface="Microsoft Sans Serif"/>
                <a:cs typeface="Microsoft Sans Serif"/>
              </a:rPr>
              <a:t>SpaceX</a:t>
            </a:r>
            <a:r>
              <a:rPr dirty="0" sz="2600" spc="-85">
                <a:latin typeface="Microsoft Sans Serif"/>
                <a:cs typeface="Microsoft Sans Serif"/>
              </a:rPr>
              <a:t> </a:t>
            </a:r>
            <a:r>
              <a:rPr dirty="0" sz="2600" spc="25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200025" marR="191770" indent="-635">
              <a:lnSpc>
                <a:spcPct val="111500"/>
              </a:lnSpc>
              <a:spcBef>
                <a:spcPts val="75"/>
              </a:spcBef>
            </a:pPr>
            <a:r>
              <a:rPr dirty="0" sz="2600" spc="150">
                <a:latin typeface="Microsoft Sans Serif"/>
                <a:cs typeface="Microsoft Sans Serif"/>
              </a:rPr>
              <a:t>Decoding </a:t>
            </a:r>
            <a:r>
              <a:rPr dirty="0" sz="2600" spc="160">
                <a:latin typeface="Microsoft Sans Serif"/>
                <a:cs typeface="Microsoft Sans Serif"/>
              </a:rPr>
              <a:t>the </a:t>
            </a:r>
            <a:r>
              <a:rPr dirty="0" sz="2600" spc="165">
                <a:latin typeface="Microsoft Sans Serif"/>
                <a:cs typeface="Microsoft Sans Serif"/>
              </a:rPr>
              <a:t> </a:t>
            </a:r>
            <a:r>
              <a:rPr dirty="0" sz="2600" spc="110">
                <a:latin typeface="Microsoft Sans Serif"/>
                <a:cs typeface="Microsoft Sans Serif"/>
              </a:rPr>
              <a:t>response </a:t>
            </a:r>
            <a:r>
              <a:rPr dirty="0" sz="2600" spc="180">
                <a:latin typeface="Microsoft Sans Serif"/>
                <a:cs typeface="Microsoft Sans Serif"/>
              </a:rPr>
              <a:t>content </a:t>
            </a:r>
            <a:r>
              <a:rPr dirty="0" sz="2600" spc="185">
                <a:latin typeface="Microsoft Sans Serif"/>
                <a:cs typeface="Microsoft Sans Serif"/>
              </a:rPr>
              <a:t> </a:t>
            </a:r>
            <a:r>
              <a:rPr dirty="0" sz="2600" spc="130">
                <a:latin typeface="Microsoft Sans Serif"/>
                <a:cs typeface="Microsoft Sans Serif"/>
              </a:rPr>
              <a:t>using</a:t>
            </a:r>
            <a:r>
              <a:rPr dirty="0" sz="2600" spc="-65">
                <a:latin typeface="Microsoft Sans Serif"/>
                <a:cs typeface="Microsoft Sans Serif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.json()</a:t>
            </a:r>
            <a:r>
              <a:rPr dirty="0" sz="2600" spc="-935">
                <a:latin typeface="Courier New"/>
                <a:cs typeface="Courier New"/>
              </a:rPr>
              <a:t> </a:t>
            </a:r>
            <a:r>
              <a:rPr dirty="0" sz="2600" spc="105">
                <a:latin typeface="Microsoft Sans Serif"/>
                <a:cs typeface="Microsoft Sans Serif"/>
              </a:rPr>
              <a:t>and  </a:t>
            </a:r>
            <a:r>
              <a:rPr dirty="0" sz="2600" spc="175">
                <a:latin typeface="Microsoft Sans Serif"/>
                <a:cs typeface="Microsoft Sans Serif"/>
              </a:rPr>
              <a:t>turning </a:t>
            </a:r>
            <a:r>
              <a:rPr dirty="0" sz="2600" spc="185">
                <a:latin typeface="Microsoft Sans Serif"/>
                <a:cs typeface="Microsoft Sans Serif"/>
              </a:rPr>
              <a:t>it </a:t>
            </a:r>
            <a:r>
              <a:rPr dirty="0" sz="2600" spc="170">
                <a:latin typeface="Microsoft Sans Serif"/>
                <a:cs typeface="Microsoft Sans Serif"/>
              </a:rPr>
              <a:t>into </a:t>
            </a:r>
            <a:r>
              <a:rPr dirty="0" sz="2600" spc="15">
                <a:latin typeface="Microsoft Sans Serif"/>
                <a:cs typeface="Microsoft Sans Serif"/>
              </a:rPr>
              <a:t>a 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dataframe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3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dirty="0" sz="2600" spc="2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10">
                <a:latin typeface="Microsoft Sans Serif"/>
                <a:cs typeface="Microsoft Sans Serif"/>
              </a:rPr>
              <a:t>Requesting</a:t>
            </a:r>
            <a:r>
              <a:rPr dirty="0" sz="2600" spc="-140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needed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information about </a:t>
            </a:r>
            <a:r>
              <a:rPr dirty="0" sz="2600" spc="16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 </a:t>
            </a:r>
            <a:r>
              <a:rPr dirty="0" sz="2600" spc="114">
                <a:latin typeface="Microsoft Sans Serif"/>
                <a:cs typeface="Microsoft Sans Serif"/>
              </a:rPr>
              <a:t>launches </a:t>
            </a:r>
            <a:r>
              <a:rPr dirty="0" sz="2600" spc="200">
                <a:latin typeface="Microsoft Sans Serif"/>
                <a:cs typeface="Microsoft Sans Serif"/>
              </a:rPr>
              <a:t>from </a:t>
            </a:r>
            <a:r>
              <a:rPr dirty="0" sz="2600" spc="204">
                <a:latin typeface="Microsoft Sans Serif"/>
                <a:cs typeface="Microsoft Sans Serif"/>
              </a:rPr>
              <a:t> </a:t>
            </a:r>
            <a:r>
              <a:rPr dirty="0" sz="2600" spc="95">
                <a:latin typeface="Microsoft Sans Serif"/>
                <a:cs typeface="Microsoft Sans Serif"/>
              </a:rPr>
              <a:t>SpaceX</a:t>
            </a:r>
            <a:r>
              <a:rPr dirty="0" sz="2600" spc="-70">
                <a:latin typeface="Microsoft Sans Serif"/>
                <a:cs typeface="Microsoft Sans Serif"/>
              </a:rPr>
              <a:t> </a:t>
            </a:r>
            <a:r>
              <a:rPr dirty="0" sz="2600" spc="25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algn="ctr" marL="172085" marR="164465">
              <a:lnSpc>
                <a:spcPct val="111000"/>
              </a:lnSpc>
            </a:pPr>
            <a:r>
              <a:rPr dirty="0" sz="2600" spc="170">
                <a:latin typeface="Microsoft Sans Serif"/>
                <a:cs typeface="Microsoft Sans Serif"/>
              </a:rPr>
              <a:t>by </a:t>
            </a:r>
            <a:r>
              <a:rPr dirty="0" sz="2600" spc="155">
                <a:latin typeface="Microsoft Sans Serif"/>
                <a:cs typeface="Microsoft Sans Serif"/>
              </a:rPr>
              <a:t>applying </a:t>
            </a:r>
            <a:r>
              <a:rPr dirty="0" sz="2600" spc="160">
                <a:latin typeface="Microsoft Sans Serif"/>
                <a:cs typeface="Microsoft Sans Serif"/>
              </a:rPr>
              <a:t> </a:t>
            </a:r>
            <a:r>
              <a:rPr dirty="0" sz="2600" spc="170">
                <a:latin typeface="Microsoft Sans Serif"/>
                <a:cs typeface="Microsoft Sans Serif"/>
              </a:rPr>
              <a:t>custom</a:t>
            </a:r>
            <a:r>
              <a:rPr dirty="0" sz="2600" spc="-12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54610" marR="5080" indent="-42545">
              <a:lnSpc>
                <a:spcPct val="111000"/>
              </a:lnSpc>
              <a:spcBef>
                <a:spcPts val="90"/>
              </a:spcBef>
            </a:pPr>
            <a:r>
              <a:rPr dirty="0" sz="2600" spc="160">
                <a:latin typeface="Microsoft Sans Serif"/>
                <a:cs typeface="Microsoft Sans Serif"/>
              </a:rPr>
              <a:t>Constructing</a:t>
            </a:r>
            <a:r>
              <a:rPr dirty="0" sz="2600" spc="-110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55">
                <a:latin typeface="Microsoft Sans Serif"/>
                <a:cs typeface="Microsoft Sans Serif"/>
              </a:rPr>
              <a:t>we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80">
                <a:latin typeface="Microsoft Sans Serif"/>
                <a:cs typeface="Microsoft Sans Serif"/>
              </a:rPr>
              <a:t>have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55">
                <a:latin typeface="Microsoft Sans Serif"/>
                <a:cs typeface="Microsoft Sans Serif"/>
              </a:rPr>
              <a:t>obtained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170">
                <a:latin typeface="Microsoft Sans Serif"/>
                <a:cs typeface="Microsoft Sans Serif"/>
              </a:rPr>
              <a:t>into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5">
                <a:latin typeface="Microsoft Sans Serif"/>
                <a:cs typeface="Microsoft Sans Serif"/>
              </a:rPr>
              <a:t>a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dirty="0" sz="2600" spc="135">
                <a:latin typeface="Microsoft Sans Serif"/>
                <a:cs typeface="Microsoft Sans Serif"/>
              </a:rPr>
              <a:t>Creating</a:t>
            </a:r>
            <a:r>
              <a:rPr dirty="0" sz="2600" spc="-105">
                <a:latin typeface="Microsoft Sans Serif"/>
                <a:cs typeface="Microsoft Sans Serif"/>
              </a:rPr>
              <a:t> </a:t>
            </a:r>
            <a:r>
              <a:rPr dirty="0" sz="2600" spc="15">
                <a:latin typeface="Microsoft Sans Serif"/>
                <a:cs typeface="Microsoft Sans Serif"/>
              </a:rPr>
              <a:t>a</a:t>
            </a:r>
            <a:r>
              <a:rPr dirty="0" sz="2600" spc="-105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dataframe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200">
                <a:latin typeface="Microsoft Sans Serif"/>
                <a:cs typeface="Microsoft Sans Serif"/>
              </a:rPr>
              <a:t>from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20">
                <a:latin typeface="Microsoft Sans Serif"/>
                <a:cs typeface="Microsoft Sans Serif"/>
              </a:rPr>
              <a:t>Filtering </a:t>
            </a:r>
            <a:r>
              <a:rPr dirty="0" sz="2600" spc="160">
                <a:latin typeface="Microsoft Sans Serif"/>
                <a:cs typeface="Microsoft Sans Serif"/>
              </a:rPr>
              <a:t>the </a:t>
            </a:r>
            <a:r>
              <a:rPr dirty="0" sz="2600" spc="165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dataframe</a:t>
            </a:r>
            <a:r>
              <a:rPr dirty="0" sz="2600" spc="-110">
                <a:latin typeface="Microsoft Sans Serif"/>
                <a:cs typeface="Microsoft Sans Serif"/>
              </a:rPr>
              <a:t> </a:t>
            </a:r>
            <a:r>
              <a:rPr dirty="0" sz="2600" spc="204">
                <a:latin typeface="Microsoft Sans Serif"/>
                <a:cs typeface="Microsoft Sans Serif"/>
              </a:rPr>
              <a:t>to</a:t>
            </a:r>
            <a:r>
              <a:rPr dirty="0" sz="2600" spc="-105">
                <a:latin typeface="Microsoft Sans Serif"/>
                <a:cs typeface="Microsoft Sans Serif"/>
              </a:rPr>
              <a:t> </a:t>
            </a:r>
            <a:r>
              <a:rPr dirty="0" sz="2600" spc="150">
                <a:latin typeface="Microsoft Sans Serif"/>
                <a:cs typeface="Microsoft Sans Serif"/>
              </a:rPr>
              <a:t>only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50">
                <a:latin typeface="Microsoft Sans Serif"/>
                <a:cs typeface="Microsoft Sans Serif"/>
              </a:rPr>
              <a:t>include </a:t>
            </a:r>
            <a:r>
              <a:rPr dirty="0" sz="2600" spc="80">
                <a:latin typeface="Microsoft Sans Serif"/>
                <a:cs typeface="Microsoft Sans Serif"/>
              </a:rPr>
              <a:t>Falcon </a:t>
            </a:r>
            <a:r>
              <a:rPr dirty="0" sz="2600" spc="245">
                <a:latin typeface="Microsoft Sans Serif"/>
                <a:cs typeface="Microsoft Sans Serif"/>
              </a:rPr>
              <a:t>9 </a:t>
            </a:r>
            <a:r>
              <a:rPr dirty="0" sz="2600" spc="250">
                <a:latin typeface="Microsoft Sans Serif"/>
                <a:cs typeface="Microsoft Sans Serif"/>
              </a:rPr>
              <a:t> </a:t>
            </a:r>
            <a:r>
              <a:rPr dirty="0" sz="2600" spc="114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11000"/>
              </a:lnSpc>
              <a:spcBef>
                <a:spcPts val="90"/>
              </a:spcBef>
            </a:pPr>
            <a:r>
              <a:rPr dirty="0" sz="2600" spc="105">
                <a:latin typeface="Microsoft Sans Serif"/>
                <a:cs typeface="Microsoft Sans Serif"/>
              </a:rPr>
              <a:t>Replacing </a:t>
            </a:r>
            <a:r>
              <a:rPr dirty="0" sz="2600" spc="125">
                <a:latin typeface="Microsoft Sans Serif"/>
                <a:cs typeface="Microsoft Sans Serif"/>
              </a:rPr>
              <a:t>missing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85">
                <a:latin typeface="Microsoft Sans Serif"/>
                <a:cs typeface="Microsoft Sans Serif"/>
              </a:rPr>
              <a:t>values </a:t>
            </a:r>
            <a:r>
              <a:rPr dirty="0" sz="2600" spc="195">
                <a:latin typeface="Microsoft Sans Serif"/>
                <a:cs typeface="Microsoft Sans Serif"/>
              </a:rPr>
              <a:t>of </a:t>
            </a:r>
            <a:r>
              <a:rPr dirty="0" sz="2600" spc="70">
                <a:latin typeface="Microsoft Sans Serif"/>
                <a:cs typeface="Microsoft Sans Serif"/>
              </a:rPr>
              <a:t>Payload 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45">
                <a:latin typeface="Microsoft Sans Serif"/>
                <a:cs typeface="Microsoft Sans Serif"/>
              </a:rPr>
              <a:t>Mass </a:t>
            </a:r>
            <a:r>
              <a:rPr dirty="0" sz="2600" spc="175">
                <a:latin typeface="Microsoft Sans Serif"/>
                <a:cs typeface="Microsoft Sans Serif"/>
              </a:rPr>
              <a:t>column </a:t>
            </a:r>
            <a:r>
              <a:rPr dirty="0" sz="2600" spc="200">
                <a:latin typeface="Microsoft Sans Serif"/>
                <a:cs typeface="Microsoft Sans Serif"/>
              </a:rPr>
              <a:t>with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calculated</a:t>
            </a:r>
            <a:r>
              <a:rPr dirty="0" sz="2600" spc="-135">
                <a:latin typeface="Microsoft Sans Serif"/>
                <a:cs typeface="Microsoft Sans Serif"/>
              </a:rPr>
              <a:t> </a:t>
            </a:r>
            <a:r>
              <a:rPr dirty="0" sz="2600" spc="85">
                <a:latin typeface="Microsoft Sans Serif"/>
                <a:cs typeface="Microsoft Sans Serif"/>
              </a:rPr>
              <a:t>.mean()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170">
                <a:latin typeface="Microsoft Sans Serif"/>
                <a:cs typeface="Microsoft Sans Serif"/>
              </a:rPr>
              <a:t>for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30">
                <a:latin typeface="Microsoft Sans Serif"/>
                <a:cs typeface="Microsoft Sans Serif"/>
              </a:rPr>
              <a:t>this</a:t>
            </a:r>
            <a:r>
              <a:rPr dirty="0" sz="2600" spc="-70">
                <a:latin typeface="Microsoft Sans Serif"/>
                <a:cs typeface="Microsoft Sans Serif"/>
              </a:rPr>
              <a:t> </a:t>
            </a:r>
            <a:r>
              <a:rPr dirty="0" sz="2600" spc="175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dirty="0" sz="2600" spc="145">
                <a:latin typeface="Microsoft Sans Serif"/>
                <a:cs typeface="Microsoft Sans Serif"/>
              </a:rPr>
              <a:t>Exporting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204">
                <a:latin typeface="Microsoft Sans Serif"/>
                <a:cs typeface="Microsoft Sans Serif"/>
              </a:rPr>
              <a:t>to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5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u="heavy" sz="2950" spc="1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8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2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dirty="0" u="heavy" sz="2950" spc="-1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2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dirty="0" u="heavy" sz="2950" spc="-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7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10">
                <a:latin typeface="Microsoft Sans Serif"/>
                <a:cs typeface="Microsoft Sans Serif"/>
              </a:rPr>
              <a:t>Requesting </a:t>
            </a:r>
            <a:r>
              <a:rPr dirty="0" sz="2600" spc="114">
                <a:latin typeface="Microsoft Sans Serif"/>
                <a:cs typeface="Microsoft Sans Serif"/>
              </a:rPr>
              <a:t> </a:t>
            </a:r>
            <a:r>
              <a:rPr dirty="0" sz="2600" spc="80">
                <a:latin typeface="Microsoft Sans Serif"/>
                <a:cs typeface="Microsoft Sans Serif"/>
              </a:rPr>
              <a:t>Falcon</a:t>
            </a:r>
            <a:r>
              <a:rPr dirty="0" sz="2600" spc="-95">
                <a:latin typeface="Microsoft Sans Serif"/>
                <a:cs typeface="Microsoft Sans Serif"/>
              </a:rPr>
              <a:t> </a:t>
            </a:r>
            <a:r>
              <a:rPr dirty="0" sz="2600" spc="245">
                <a:latin typeface="Microsoft Sans Serif"/>
                <a:cs typeface="Microsoft Sans Serif"/>
              </a:rPr>
              <a:t>9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35">
                <a:latin typeface="Microsoft Sans Serif"/>
                <a:cs typeface="Microsoft Sans Serif"/>
              </a:rPr>
              <a:t>launch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 </a:t>
            </a:r>
            <a:r>
              <a:rPr dirty="0" sz="2600" spc="200">
                <a:latin typeface="Microsoft Sans Serif"/>
                <a:cs typeface="Microsoft Sans Serif"/>
              </a:rPr>
              <a:t>from </a:t>
            </a:r>
            <a:r>
              <a:rPr dirty="0" sz="2600" spc="204">
                <a:latin typeface="Microsoft Sans Serif"/>
                <a:cs typeface="Microsoft Sans Serif"/>
              </a:rPr>
              <a:t> </a:t>
            </a:r>
            <a:r>
              <a:rPr dirty="0" sz="2600" spc="114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1000"/>
              </a:lnSpc>
              <a:spcBef>
                <a:spcPts val="90"/>
              </a:spcBef>
            </a:pPr>
            <a:r>
              <a:rPr dirty="0" sz="2600" spc="135">
                <a:latin typeface="Microsoft Sans Serif"/>
                <a:cs typeface="Microsoft Sans Serif"/>
              </a:rPr>
              <a:t>Creating </a:t>
            </a:r>
            <a:r>
              <a:rPr dirty="0" sz="2600" spc="15">
                <a:latin typeface="Microsoft Sans Serif"/>
                <a:cs typeface="Microsoft Sans Serif"/>
              </a:rPr>
              <a:t>a 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120">
                <a:latin typeface="Microsoft Sans Serif"/>
                <a:cs typeface="Microsoft Sans Serif"/>
              </a:rPr>
              <a:t>BeautifulSoup</a:t>
            </a:r>
            <a:r>
              <a:rPr dirty="0" sz="2600" spc="-120">
                <a:latin typeface="Microsoft Sans Serif"/>
                <a:cs typeface="Microsoft Sans Serif"/>
              </a:rPr>
              <a:t> </a:t>
            </a:r>
            <a:r>
              <a:rPr dirty="0" sz="2600" spc="175">
                <a:latin typeface="Microsoft Sans Serif"/>
                <a:cs typeface="Microsoft Sans Serif"/>
              </a:rPr>
              <a:t>object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200">
                <a:latin typeface="Microsoft Sans Serif"/>
                <a:cs typeface="Microsoft Sans Serif"/>
              </a:rPr>
              <a:t>from </a:t>
            </a:r>
            <a:r>
              <a:rPr dirty="0" sz="2600" spc="160">
                <a:latin typeface="Microsoft Sans Serif"/>
                <a:cs typeface="Microsoft Sans Serif"/>
              </a:rPr>
              <a:t>the </a:t>
            </a:r>
            <a:r>
              <a:rPr dirty="0" sz="2600" spc="60">
                <a:latin typeface="Microsoft Sans Serif"/>
                <a:cs typeface="Microsoft Sans Serif"/>
              </a:rPr>
              <a:t>HTML </a:t>
            </a:r>
            <a:r>
              <a:rPr dirty="0" sz="2600" spc="65">
                <a:latin typeface="Microsoft Sans Serif"/>
                <a:cs typeface="Microsoft Sans Serif"/>
              </a:rPr>
              <a:t> </a:t>
            </a:r>
            <a:r>
              <a:rPr dirty="0" sz="2600" spc="11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2600" spc="135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algn="ctr" marL="12700" marR="5080">
              <a:lnSpc>
                <a:spcPct val="111000"/>
              </a:lnSpc>
            </a:pPr>
            <a:r>
              <a:rPr dirty="0" sz="2600" spc="85">
                <a:latin typeface="Microsoft Sans Serif"/>
                <a:cs typeface="Microsoft Sans Serif"/>
              </a:rPr>
              <a:t>all </a:t>
            </a:r>
            <a:r>
              <a:rPr dirty="0" sz="2600" spc="175">
                <a:latin typeface="Microsoft Sans Serif"/>
                <a:cs typeface="Microsoft Sans Serif"/>
              </a:rPr>
              <a:t>column </a:t>
            </a:r>
            <a:r>
              <a:rPr dirty="0" sz="2600" spc="105">
                <a:latin typeface="Microsoft Sans Serif"/>
                <a:cs typeface="Microsoft Sans Serif"/>
              </a:rPr>
              <a:t>names </a:t>
            </a:r>
            <a:r>
              <a:rPr dirty="0" sz="2600" spc="110">
                <a:latin typeface="Microsoft Sans Serif"/>
                <a:cs typeface="Microsoft Sans Serif"/>
              </a:rPr>
              <a:t> </a:t>
            </a:r>
            <a:r>
              <a:rPr dirty="0" sz="2600" spc="200">
                <a:latin typeface="Microsoft Sans Serif"/>
                <a:cs typeface="Microsoft Sans Serif"/>
              </a:rPr>
              <a:t>from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85">
                <a:latin typeface="Microsoft Sans Serif"/>
                <a:cs typeface="Microsoft Sans Serif"/>
              </a:rPr>
              <a:t> </a:t>
            </a:r>
            <a:r>
              <a:rPr dirty="0" sz="2600" spc="60">
                <a:latin typeface="Microsoft Sans Serif"/>
                <a:cs typeface="Microsoft Sans Serif"/>
              </a:rPr>
              <a:t>HTML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table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dirty="0" sz="2600" spc="150">
                <a:latin typeface="Microsoft Sans Serif"/>
                <a:cs typeface="Microsoft Sans Serif"/>
              </a:rPr>
              <a:t>Collecting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170">
                <a:latin typeface="Microsoft Sans Serif"/>
                <a:cs typeface="Microsoft Sans Serif"/>
              </a:rPr>
              <a:t>by </a:t>
            </a:r>
            <a:r>
              <a:rPr dirty="0" sz="2600" spc="130">
                <a:latin typeface="Microsoft Sans Serif"/>
                <a:cs typeface="Microsoft Sans Serif"/>
              </a:rPr>
              <a:t>parsing </a:t>
            </a:r>
            <a:r>
              <a:rPr dirty="0" sz="2600" spc="135">
                <a:latin typeface="Microsoft Sans Serif"/>
                <a:cs typeface="Microsoft Sans Serif"/>
              </a:rPr>
              <a:t> </a:t>
            </a:r>
            <a:r>
              <a:rPr dirty="0" sz="2600" spc="60">
                <a:latin typeface="Microsoft Sans Serif"/>
                <a:cs typeface="Microsoft Sans Serif"/>
              </a:rPr>
              <a:t>HTML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2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54610" marR="5080" indent="-42545">
              <a:lnSpc>
                <a:spcPct val="111000"/>
              </a:lnSpc>
              <a:spcBef>
                <a:spcPts val="90"/>
              </a:spcBef>
            </a:pPr>
            <a:r>
              <a:rPr dirty="0" sz="2600" spc="160">
                <a:latin typeface="Microsoft Sans Serif"/>
                <a:cs typeface="Microsoft Sans Serif"/>
              </a:rPr>
              <a:t>Constructing</a:t>
            </a:r>
            <a:r>
              <a:rPr dirty="0" sz="2600" spc="-110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155">
                <a:latin typeface="Microsoft Sans Serif"/>
                <a:cs typeface="Microsoft Sans Serif"/>
              </a:rPr>
              <a:t>we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80">
                <a:latin typeface="Microsoft Sans Serif"/>
                <a:cs typeface="Microsoft Sans Serif"/>
              </a:rPr>
              <a:t>have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55">
                <a:latin typeface="Microsoft Sans Serif"/>
                <a:cs typeface="Microsoft Sans Serif"/>
              </a:rPr>
              <a:t>obtained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170">
                <a:latin typeface="Microsoft Sans Serif"/>
                <a:cs typeface="Microsoft Sans Serif"/>
              </a:rPr>
              <a:t>into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5">
                <a:latin typeface="Microsoft Sans Serif"/>
                <a:cs typeface="Microsoft Sans Serif"/>
              </a:rPr>
              <a:t>a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dirty="0" sz="2600" spc="135">
                <a:latin typeface="Microsoft Sans Serif"/>
                <a:cs typeface="Microsoft Sans Serif"/>
              </a:rPr>
              <a:t>Creating</a:t>
            </a:r>
            <a:r>
              <a:rPr dirty="0" sz="2600" spc="-105">
                <a:latin typeface="Microsoft Sans Serif"/>
                <a:cs typeface="Microsoft Sans Serif"/>
              </a:rPr>
              <a:t> </a:t>
            </a:r>
            <a:r>
              <a:rPr dirty="0" sz="2600" spc="15">
                <a:latin typeface="Microsoft Sans Serif"/>
                <a:cs typeface="Microsoft Sans Serif"/>
              </a:rPr>
              <a:t>a</a:t>
            </a:r>
            <a:r>
              <a:rPr dirty="0" sz="2600" spc="-105">
                <a:latin typeface="Microsoft Sans Serif"/>
                <a:cs typeface="Microsoft Sans Serif"/>
              </a:rPr>
              <a:t> </a:t>
            </a:r>
            <a:r>
              <a:rPr dirty="0" sz="2600" spc="140">
                <a:latin typeface="Microsoft Sans Serif"/>
                <a:cs typeface="Microsoft Sans Serif"/>
              </a:rPr>
              <a:t>dataframe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200">
                <a:latin typeface="Microsoft Sans Serif"/>
                <a:cs typeface="Microsoft Sans Serif"/>
              </a:rPr>
              <a:t>from</a:t>
            </a:r>
            <a:r>
              <a:rPr dirty="0" sz="2600" spc="-8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dirty="0" sz="2600" spc="145">
                <a:latin typeface="Microsoft Sans Serif"/>
                <a:cs typeface="Microsoft Sans Serif"/>
              </a:rPr>
              <a:t>Exporting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60">
                <a:latin typeface="Microsoft Sans Serif"/>
                <a:cs typeface="Microsoft Sans Serif"/>
              </a:rPr>
              <a:t>the</a:t>
            </a:r>
            <a:r>
              <a:rPr dirty="0" sz="2600" spc="-90">
                <a:latin typeface="Microsoft Sans Serif"/>
                <a:cs typeface="Microsoft Sans Serif"/>
              </a:rPr>
              <a:t> </a:t>
            </a:r>
            <a:r>
              <a:rPr dirty="0" sz="2600" spc="125">
                <a:latin typeface="Microsoft Sans Serif"/>
                <a:cs typeface="Microsoft Sans Serif"/>
              </a:rPr>
              <a:t>data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204">
                <a:latin typeface="Microsoft Sans Serif"/>
                <a:cs typeface="Microsoft Sans Serif"/>
              </a:rPr>
              <a:t>to</a:t>
            </a:r>
            <a:r>
              <a:rPr dirty="0" sz="2600" spc="-75">
                <a:latin typeface="Microsoft Sans Serif"/>
                <a:cs typeface="Microsoft Sans Serif"/>
              </a:rPr>
              <a:t> </a:t>
            </a:r>
            <a:r>
              <a:rPr dirty="0" sz="2600" spc="5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u="heavy" sz="2950" spc="11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dirty="0" u="heavy" sz="2950" spc="-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-8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dirty="0" u="heavy" sz="29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2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dirty="0" u="heavy" sz="29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2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dirty="0" u="heavy" sz="29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6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dirty="0" u="heavy" sz="29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3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Web</a:t>
            </a:r>
            <a:r>
              <a:rPr dirty="0" u="heavy" sz="295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950" spc="105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Scraping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dcterms:created xsi:type="dcterms:W3CDTF">2023-10-15T08:22:05Z</dcterms:created>
  <dcterms:modified xsi:type="dcterms:W3CDTF">2023-10-15T08:22:05Z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2023-10-15T00:00:00Z</vt:filetime>
  </property>
</Properties>
</file>